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341" r:id="rId2"/>
    <p:sldId id="333" r:id="rId3"/>
    <p:sldId id="294" r:id="rId4"/>
    <p:sldId id="331" r:id="rId5"/>
    <p:sldId id="295" r:id="rId6"/>
    <p:sldId id="291" r:id="rId7"/>
    <p:sldId id="292" r:id="rId8"/>
    <p:sldId id="289" r:id="rId9"/>
    <p:sldId id="290" r:id="rId10"/>
    <p:sldId id="296" r:id="rId11"/>
    <p:sldId id="256" r:id="rId12"/>
    <p:sldId id="332" r:id="rId13"/>
    <p:sldId id="293" r:id="rId14"/>
    <p:sldId id="257" r:id="rId15"/>
    <p:sldId id="282" r:id="rId16"/>
    <p:sldId id="258" r:id="rId17"/>
    <p:sldId id="283" r:id="rId18"/>
    <p:sldId id="260" r:id="rId19"/>
    <p:sldId id="284" r:id="rId20"/>
    <p:sldId id="261" r:id="rId21"/>
    <p:sldId id="285" r:id="rId22"/>
    <p:sldId id="262" r:id="rId23"/>
    <p:sldId id="263" r:id="rId24"/>
    <p:sldId id="264" r:id="rId25"/>
    <p:sldId id="286" r:id="rId26"/>
    <p:sldId id="265" r:id="rId27"/>
    <p:sldId id="266" r:id="rId28"/>
    <p:sldId id="267" r:id="rId29"/>
    <p:sldId id="268" r:id="rId30"/>
    <p:sldId id="343" r:id="rId31"/>
    <p:sldId id="269" r:id="rId32"/>
    <p:sldId id="281" r:id="rId33"/>
    <p:sldId id="298" r:id="rId34"/>
    <p:sldId id="288" r:id="rId35"/>
    <p:sldId id="287" r:id="rId36"/>
    <p:sldId id="270" r:id="rId37"/>
    <p:sldId id="271" r:id="rId38"/>
    <p:sldId id="272" r:id="rId39"/>
    <p:sldId id="273" r:id="rId40"/>
    <p:sldId id="300" r:id="rId41"/>
    <p:sldId id="301" r:id="rId42"/>
    <p:sldId id="274" r:id="rId43"/>
    <p:sldId id="302" r:id="rId44"/>
    <p:sldId id="275" r:id="rId45"/>
    <p:sldId id="303" r:id="rId46"/>
    <p:sldId id="276" r:id="rId47"/>
    <p:sldId id="304" r:id="rId48"/>
    <p:sldId id="277" r:id="rId49"/>
    <p:sldId id="305" r:id="rId50"/>
    <p:sldId id="278" r:id="rId51"/>
    <p:sldId id="279" r:id="rId52"/>
    <p:sldId id="307" r:id="rId53"/>
    <p:sldId id="280" r:id="rId54"/>
    <p:sldId id="306" r:id="rId55"/>
    <p:sldId id="308" r:id="rId56"/>
    <p:sldId id="310" r:id="rId57"/>
    <p:sldId id="337" r:id="rId58"/>
    <p:sldId id="311" r:id="rId59"/>
    <p:sldId id="335" r:id="rId60"/>
    <p:sldId id="316" r:id="rId61"/>
    <p:sldId id="312" r:id="rId62"/>
    <p:sldId id="317" r:id="rId63"/>
    <p:sldId id="313" r:id="rId64"/>
    <p:sldId id="318" r:id="rId65"/>
    <p:sldId id="339" r:id="rId66"/>
    <p:sldId id="340" r:id="rId67"/>
    <p:sldId id="315" r:id="rId68"/>
    <p:sldId id="338" r:id="rId69"/>
    <p:sldId id="336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7" r:id="rId78"/>
    <p:sldId id="326" r:id="rId79"/>
    <p:sldId id="328" r:id="rId80"/>
    <p:sldId id="329" r:id="rId81"/>
    <p:sldId id="330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deos" id="{E034594B-1413-4C86-9822-4A6711E7623B}">
          <p14:sldIdLst>
            <p14:sldId id="341"/>
          </p14:sldIdLst>
        </p14:section>
        <p14:section name="Slide Deck" id="{4F4A7B9D-4BAC-4719-A43E-FE26520FDA6A}">
          <p14:sldIdLst>
            <p14:sldId id="333"/>
            <p14:sldId id="294"/>
            <p14:sldId id="331"/>
            <p14:sldId id="295"/>
            <p14:sldId id="291"/>
            <p14:sldId id="292"/>
            <p14:sldId id="289"/>
            <p14:sldId id="290"/>
            <p14:sldId id="296"/>
          </p14:sldIdLst>
        </p14:section>
        <p14:section name="Analysis" id="{B21B6364-8C56-4FAC-A4BA-0810D553644C}">
          <p14:sldIdLst>
            <p14:sldId id="256"/>
            <p14:sldId id="332"/>
          </p14:sldIdLst>
        </p14:section>
        <p14:section name="Overview Comparsion" id="{A69724E9-F334-4F44-8ADD-E623E47E23FB}">
          <p14:sldIdLst>
            <p14:sldId id="293"/>
            <p14:sldId id="257"/>
            <p14:sldId id="282"/>
            <p14:sldId id="258"/>
            <p14:sldId id="283"/>
            <p14:sldId id="260"/>
            <p14:sldId id="284"/>
            <p14:sldId id="261"/>
            <p14:sldId id="285"/>
            <p14:sldId id="262"/>
            <p14:sldId id="263"/>
            <p14:sldId id="264"/>
            <p14:sldId id="286"/>
            <p14:sldId id="265"/>
            <p14:sldId id="266"/>
            <p14:sldId id="267"/>
            <p14:sldId id="268"/>
            <p14:sldId id="343"/>
            <p14:sldId id="269"/>
            <p14:sldId id="281"/>
            <p14:sldId id="298"/>
            <p14:sldId id="288"/>
          </p14:sldIdLst>
        </p14:section>
        <p14:section name="Textual Analysis" id="{78F90BFC-2C02-4EE8-A349-29F11DBDD3DB}">
          <p14:sldIdLst>
            <p14:sldId id="287"/>
            <p14:sldId id="270"/>
            <p14:sldId id="271"/>
            <p14:sldId id="272"/>
            <p14:sldId id="273"/>
            <p14:sldId id="300"/>
            <p14:sldId id="301"/>
            <p14:sldId id="274"/>
            <p14:sldId id="302"/>
            <p14:sldId id="275"/>
            <p14:sldId id="303"/>
            <p14:sldId id="276"/>
            <p14:sldId id="304"/>
            <p14:sldId id="277"/>
            <p14:sldId id="305"/>
            <p14:sldId id="278"/>
            <p14:sldId id="279"/>
            <p14:sldId id="307"/>
            <p14:sldId id="280"/>
            <p14:sldId id="306"/>
            <p14:sldId id="308"/>
            <p14:sldId id="310"/>
          </p14:sldIdLst>
        </p14:section>
        <p14:section name="Moderate Comparisons" id="{05C8BAAD-E36D-4C3A-94CF-85E766496FD4}">
          <p14:sldIdLst>
            <p14:sldId id="337"/>
            <p14:sldId id="311"/>
            <p14:sldId id="335"/>
            <p14:sldId id="316"/>
            <p14:sldId id="312"/>
            <p14:sldId id="317"/>
            <p14:sldId id="313"/>
            <p14:sldId id="318"/>
            <p14:sldId id="339"/>
            <p14:sldId id="340"/>
            <p14:sldId id="315"/>
            <p14:sldId id="338"/>
            <p14:sldId id="336"/>
            <p14:sldId id="319"/>
            <p14:sldId id="320"/>
            <p14:sldId id="321"/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43:19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24575,'171'8'0,"-44"0"0,700 34-766,-259-12 442,-387-22 299,997 74-476,-1152-78 731,-1 1 1,1 1-1,-1 1 1,36 16 0,-42-17-360,-1-2 0,1 0 0,0 0 0,0-2 1,1 0-1,29-2 0,-26-1-6697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52:00.9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1171 0 24575,'-20'12'0,"0"0"0,-26 22 0,4-2 0,7-8 0,-2 2 0,-1-1 0,0-2 0,-54 23 0,-52 14 0,-162 92 0,269-133 0,-1-2 0,-46 15 0,8-4 0,-18 10 0,93-38 0,0 1 0,-1-1 0,1 1 0,0 0 0,-1-1 0,1 1 0,0 0 0,0 0 0,-1 0 0,1 0 0,0 0 0,0 0 0,0 0 0,1 0 0,-1 1 0,0-1 0,0 0 0,0 1 0,1-1 0,-1 0 0,1 1 0,-1-1 0,1 3 0,0-2 0,0-1 0,1 1 0,-1 0 0,1-1 0,-1 1 0,1-1 0,0 1 0,0-1 0,0 1 0,0-1 0,0 1 0,0-1 0,0 0 0,0 0 0,0 1 0,1-1 0,0 1 0,9 6 0,1-1 0,-1 0 0,26 11 0,38 13 0,70 34 0,-126-55 0,0 1 0,-1 1 0,0 1 0,-1 0 0,19 19 0,-27-19-1365,-4-4-5461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52:39.8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1614 115 24575,'1'-5'0,"-1"0"0,0-1 0,-1 1 0,1 0 0,-1 0 0,0 0 0,-1 0 0,1 0 0,-1 0 0,0 0 0,0 1 0,0-1 0,-5-6 0,4 8 0,0 0 0,-1 0 0,1 0 0,-1 0 0,1 1 0,-1 0 0,0 0 0,0 0 0,0 0 0,0 0 0,0 1 0,0 0 0,0 0 0,-1 0 0,1 0 0,-6 0 0,-49-3 0,0 3 0,-70 7 0,96-2 0,0 2 0,1 1 0,-1 2 0,2 0 0,-1 3 0,-39 20 0,-210 77 0,37-16 0,-142 86 0,381-176 0,0-1 0,1 1 0,-1 0 0,1 0 0,0 0 0,0 1 0,0 0 0,0-1 0,1 1 0,-1 1 0,1-1 0,0 0 0,0 1 0,1 0 0,-1-1 0,1 1 0,0 0 0,0 0 0,1 1 0,-1-1 0,1 0 0,0 10 0,-12 62 0,5-1 0,0 111 0,9-143 0,3-1 0,1 0 0,2-1 0,2 1 0,26 75 0,-28-102 0,0-1 0,1-1 0,0 1 0,1-1 0,1 0 0,22 23 0,79 63 0,-102-92 0,1 0 0,1-1 0,0 1 0,0-2 0,0 0 0,1 0 0,-1-1 0,1 0 0,1-1 0,-1-1 0,1 0 0,-1 0 0,1-1 0,0-1 0,0 0 0,0-1 0,0-1 0,-1 0 0,1 0 0,23-6 0,-18 2 0,0-1 0,0-1 0,-1 0 0,0-1 0,0-1 0,-1-1 0,-1 0 0,1-1 0,-2 0 0,1-1 0,-2-1 0,1-1 0,12-17 0,285-341 0,-191 251 0,41-42 0,-129 126 0,-2 0 0,42-68 0,-52 67 0,-2-1 0,-2-1 0,14-50 0,-7 19 0,-18 57 0,-1 0 0,0 0 0,-1 0 0,-1 0 0,0-1 0,-1-19 0,-1 29 0,0-1 0,-1 1 0,1-1 0,-1 1 0,-1 0 0,1 0 0,-1 0 0,0 0 0,0 0 0,0 0 0,-1 0 0,0 0 0,0 1 0,0-1 0,0 1 0,-1 0 0,1 0 0,-1 0 0,0 1 0,-5-4 0,3 3 0,0 0 0,1 0 0,-1 1 0,0 0 0,-1 1 0,1-1 0,0 1 0,-1 0 0,1 1 0,-1 0 0,0 0 0,0 0 0,1 1 0,-1-1 0,0 2 0,0-1 0,-11 3 0,12-1 0,0 0 0,1 0 0,-1 1 0,0 0 0,1 0 0,-1 0 0,1 1 0,0 0 0,0 0 0,1 0 0,-1 1 0,1-1 0,0 1 0,0 0 0,1 0 0,-1 1 0,1-1 0,0 1 0,-3 7 0,-13 38-1365,4 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52:41.8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1 783 24575,'10'-11'0,"-7"7"0,1 1 0,-1-1 0,1 1 0,-1 0 0,1 0 0,0 0 0,0 0 0,1 1 0,7-4 0,68-26 0,132-35 0,-146 48 0,737-172-1127,16 48 1081,365-25 46,-836 129 1173,-91-1-1040,-45 5-1631,-177 31-5328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53:44.7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978 1 24575,'-2'0'0,"-1"1"0,0-1 0,1 1 0,-1 0 0,1 0 0,-1 0 0,1 0 0,-1 0 0,1 0 0,-1 1 0,1-1 0,-4 5 0,-26 25 0,23-22 0,-344 334 0,329-320 0,2 1 0,1 1 0,-26 41 0,30-40 0,-1-2 0,-1 0 0,-1-1 0,-26 23 0,6-12 0,-59 46 0,78-67 0,1 0 0,1 2 0,0 0 0,-32 36 0,20-20-1365,17-22-5461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53:49.5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553 1 24575,'-1'11'0,"-1"1"0,0-1 0,-1 0 0,0 0 0,0 0 0,-8 15 0,-37 72 0,44-91 0,-34 70 0,-34 59 0,59-114 0,-1-2 0,-1 1 0,-1-2 0,-19 20 0,11-13 0,0 1 0,-31 50 0,40-54 0,-1 0 0,-1-1 0,-1 0 0,-1-2 0,-31 27 0,31-32-1365,4-2-5461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53:51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1310 1 24575,'-94'87'0,"-11"14"0,6-5 0,-4-3 0,-137 94 0,217-168 0,1 1 0,-31 35 0,35-35 0,0-1 0,-1-1 0,-38 28 0,-223 126 0,188-118 0,77-44-455,-1 0 0,-18 17 0,13-6-6371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54:10.7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704 0 24575,'-2'18'0,"-1"-1"0,0 0 0,-1 0 0,-1 0 0,-14 32 0,12-33 0,-3 9 0,-2-1 0,-1 0 0,-29 39 0,-58 62 0,59-75 0,-82 82 0,-4 4 0,72-63-20,34-42-316,-2-1 0,-1-2-1,-30 28 1,38-43-6490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54:12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987 0 24575,'-1'6'0,"0"-1"0,-1 0 0,1 0 0,-1 0 0,0 0 0,0 0 0,0 0 0,-1 0 0,0-1 0,0 1 0,-4 4 0,2-2 0,-39 52 0,-80 79 0,74-84 0,48-52 0,-225 236 0,153-167 0,-99 75 0,132-112-144,1 3-1,3 1 0,0 2 1,-33 49-1,50-63-497,6-8-6184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42:09.2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139 974 24575,'0'-13'0,"0"-62"0,12-101 0,-8 151 0,0 0 0,2 0 0,2 0 0,0 1 0,1 0 0,1 1 0,24-40 0,-17 36 0,1 1 0,1 0 0,1 2 0,2 0 0,0 2 0,1 0 0,1 2 0,1 0 0,1 2 0,1 0 0,47-22 0,56-15 0,169-46 0,-271 92 0,0 2 0,1 1 0,0 2 0,0 1 0,1 0 0,-1 3 0,0 0 0,44 7 0,10 6 0,0 3 0,-1 4 0,127 48 0,-182-54 0,0 2 0,-2 0 0,0 2 0,-1 0 0,38 39 0,44 32 0,-92-79 0,0 0 0,-1 0 0,0 2 0,0-1 0,-1 2 0,-1 0 0,0 0 0,-1 1 0,0 0 0,10 20 0,4 18 0,2-2 0,2-1 0,57 74 0,-30-60 0,81 72 0,75 45 0,16 16 0,-186-159 0,-2 3 0,-2 2 0,-2 0 0,-1 3 0,-3 1 0,-1 1 0,40 90 0,28 131 0,-84-214 0,-2 1 0,-2 0 0,3 62 0,-7 48 0,-19 212 0,1-259 0,-6-1 0,-50 179 0,25-151 0,-6-2 0,-69 136 0,108-259 0,-1 0 0,-1 0 0,-1-1 0,-1-1 0,-1 0 0,0-1 0,-1-1 0,-1 0 0,0-1 0,-1-1 0,0-1 0,-2 0 0,1-2 0,-1 0 0,-30 11 0,-106 34 0,-252 56 0,371-104 0,0-2 0,-1-1 0,0-2 0,0-2 0,0-1 0,1-2 0,-1-2 0,0-1 0,-54-15 0,-363-146 0,374 128 0,1-3 0,3-4 0,-102-77 0,121 76 0,3-2 0,-52-58 0,76 71 0,1-2 0,1-2 0,3 0 0,-26-52 0,-7-41 0,-62-206 0,47 122 0,-101-378 0,140 464 0,15 48 0,4 0 0,-9-125 0,4-43 0,-10-272 0,31 519 0,-1-81 0,3 0 0,25-152 0,-18 199 0,1 1 0,2 0 0,1 1 0,35-65 0,-46 96-170,1 0-1,-1 1 0,1-1 1,0 0-1,0 1 0,0 0 1,6-5-1,7-2-6655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42:12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1139 2652 24575,'0'-2'0,"0"0"0,-1 1 0,1-1 0,-1 0 0,0 1 0,0-1 0,0 0 0,1 1 0,-1-1 0,-1 1 0,1 0 0,-2-3 0,-6-6 0,-41-75 0,-43-96 0,66 125 0,9 12 0,2-2 0,1 0 0,-14-84 0,14 59 0,-7-31 0,3-2 0,5 0 0,0-123 0,14 82 0,3-143 0,-1 272 0,0 1 0,1 0 0,0 0 0,1 1 0,1-1 0,0 1 0,10-18 0,8-10 0,29-38 0,-13 21 0,-12 16 0,3 3 0,1 0 0,2 2 0,2 1 0,1 2 0,55-42 0,-39 40 0,2 3 0,0 1 0,3 4 0,95-37 0,-62 32 0,1 4 0,146-27 0,-134 39 0,0 6 0,1 3 0,0 6 0,110 9 0,-154 3 0,-1 1 0,60 20 0,114 47 0,-143-46 0,-85-29 0,212 80 0,-190-69 0,-1 1 0,0 1 0,-1 1 0,-1 2 0,40 35 0,15 28 0,-4 4 0,122 179 0,-173-224 0,-2 0 0,-2 1 0,23 65 0,28 137 0,-20-64 0,-24-94 0,-4 2 0,-3 0 0,-5 2 0,7 122 0,-26 75 0,-1-231 0,-3 1 0,-2-1 0,-19 60 0,-138 375 0,149-449 0,-2 0 0,-1-1 0,-3-1 0,-42 54 0,19-35 0,-107 99 0,99-110 0,-2-3 0,-2-2 0,-92 49 0,-208 72 0,259-127 0,-1-4 0,-171 31 0,186-50 0,-2-4 0,1-3 0,-141-9 0,163-5 0,-1-2 0,-70-21 0,-125-49 0,228 70 0,-332-126 0,310 110 0,1-1 0,2-3 0,1-3 0,-69-56 0,41 15 0,3-4 0,3-3 0,-89-130 0,103 125 0,4-2 0,4-2 0,-51-123 0,63 115 0,-50-201 0,73 222 0,4 0 0,3 0 0,1-106 0,9 170 17,0 0 0,1 0 1,0-1-1,1 1 0,1 1 0,9-25 0,-9 29-152,0-1 0,0 1 0,1 0 0,0 0 0,1 0 0,0 0 0,0 1 0,0 0 0,1 1 0,10-8 0,0 3-6691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43:21.1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947 0 24575,'0'0'0,"-1"0"0,1 0 0,-1 0 0,0 0 0,1 1 0,-1-1 0,1 0 0,-1 0 0,1 0 0,-1 1 0,1-1 0,-1 0 0,1 0 0,-1 1 0,1-1 0,-1 1 0,1-1 0,-1 0 0,1 1 0,-1-1 0,1 1 0,0-1 0,-1 1 0,1-1 0,0 1 0,-1 0 0,-17 20 0,-3 7 0,-1-1 0,-2-1 0,0-1 0,-2-1 0,0-2 0,-2 0 0,0-2 0,-1-1 0,-1-1 0,-34 13 0,-191 77 0,242-101 0,1 1 0,0 0 0,0 1 0,-13 12 0,14-12 0,1 0 0,-1-1 0,0 0 0,-1 0 0,-21 9 0,-22 2 0,38-14 0,1 0 0,0 1 0,0 1 0,0 0 0,-18 13 0,34-20 0,-1 0 0,1 0 0,-1 1 0,1-1 0,-1 1 0,1-1 0,0 0 0,-1 1 0,1-1 0,0 1 0,-1-1 0,1 1 0,0-1 0,-1 1 0,1-1 0,0 1 0,0-1 0,0 1 0,-1-1 0,1 1 0,0 0 0,0-1 0,0 1 0,0-1 0,0 1 0,0-1 0,0 1 0,0 0 0,0-1 0,1 1 0,-1-1 0,0 1 0,0-1 0,0 1 0,1-1 0,-1 1 0,0 0 0,1-1 0,-1 0 0,0 1 0,1-1 0,-1 1 0,0-1 0,1 1 0,-1-1 0,1 0 0,-1 1 0,1-1 0,-1 0 0,1 0 0,-1 1 0,1-1 0,-1 0 0,2 0 0,37 17 0,-32-15 0,70 25 0,-2 3 0,138 75 0,-139-57 0,-2 4 0,-2 2 0,-2 4 0,-3 2 0,-3 4 0,-2 2 0,95 138 0,-99-97 0,-44-78 0,3-1 0,32 49 0,-31-59-1365,-3-8-5461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7:19.6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1626 1 24575,'-5'0'0,"-6"4"0,-19 7 0,-33 5 0,-28 5 0,-26 4 0,-26 2 0,-20 0 0,-15 6 0,-9 1 0,3 0 0,21-6 0,32-8 0,35-7 0,33-6-8191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7:20.7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185 1 24575,'3'0'0,"0"1"0,-1 0 0,1 0 0,0-1 0,-1 2 0,1-1 0,-1 0 0,0 1 0,1-1 0,-1 1 0,0-1 0,0 1 0,0 0 0,3 4 0,0-1 0,-1 0 0,0 0 0,0 0 0,-1 0 0,5 10 0,-3 0 0,-1 0 0,-1 0 0,0 1 0,-1 0 0,0-1 0,-1 1 0,-1 0 0,-1 0 0,0-1 0,-7 30 0,0-24 0,-1 0 0,-1 0 0,-1-1 0,-1 0 0,-1-1 0,-1 0 0,-20 22 0,9-11 0,-25 40 0,34-44 0,-29 37 0,43-62 0,1 1 0,0-1 0,-1 1 0,1 0 0,0-1 0,0 1 0,0 0 0,0 0 0,1 0 0,-1 0 0,0 0 0,1 0 0,-1 0 0,1 0 0,0 0 0,0 0 0,0 0 0,0 0 0,0 0 0,0 0 0,0 0 0,1 0 0,-1 0 0,1 0 0,-1 0 0,1 0 0,0 0 0,0 0 0,0 0 0,0 0 0,0-1 0,0 1 0,0 0 0,1-1 0,1 3 0,6 4 0,0 0 0,0-1 0,1 0 0,21 11 0,-21-12 0,209 106 0,-115-62 0,-92-43-113,-2-2 175,-1 0-1,1-1 1,20 6 0,-29-9-112,1-1 0,0 1 0,0-1 0,-1 0 0,1 0 0,0 1 0,0-1 0,0 0 0,-1-1 0,1 1 0,0 0 0,0 0 0,-1-1 0,1 1 0,0-1 0,-1 0 1,1 1-1,0-1 0,-1 0 0,1 0 0,-1 0 0,1 0 0,-1 0 0,0 0 0,1-1 0,-1 1 0,0 0 0,0-1 0,2-2 0,5-15-6776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7:22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1 146 24575,'347'-22'0,"-3"-26"0,22-2 0,3 32 0,-283 20 0,-80-3 52,-8-2-1388,2 3 1255,-6-6-6745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7:23.1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24575,'150'69'0,"-117"-53"0,0 2 0,-1 1 0,51 40 0,78 82 0,-147-129 0,6 6 0,-11-11 0,0 1 0,-1 0 0,-1 0 0,12 15 0,-18-22 0,0 1 0,0 0 0,-1 0 0,1 0 0,0 0 0,-1-1 0,0 1 0,1 0 0,-1 0 0,0 0 0,0 0 0,0 0 0,0 0 0,0 0 0,-1 0 0,1 0 0,-1 0 0,1 0 0,-1-1 0,1 1 0,-2 2 0,-23 36 0,21-35 0,-76 86 0,7-11 0,42-42 0,3-3 0,-44 71 0,57-81-1365,1-3-5461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9:07.2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0 299 24575,'0'-2'0,"0"0"0,0 0 0,0 0 0,1 0 0,-1 1 0,1-1 0,-1 0 0,1 0 0,-1 0 0,1 1 0,0-1 0,0 0 0,0 1 0,0-1 0,0 1 0,0-1 0,0 1 0,2-2 0,1 0 0,0 0 0,1 0 0,-1 1 0,1-1 0,-1 1 0,6-2 0,35-10 0,0 2 0,0 1 0,82-7 0,-74 11 0,1013-141 0,-866 127 0,315 8 0,-477 14 0,76 15 0,-57-6 0,54 12 0,-16 0 0,164 15 0,-85-16 0,24 11 0,27 5 0,267 8 0,463-42 0,-460-6 0,-24-13 0,441 3 0,-579 15 0,3275-2 0,-2899 22 0,-598-17 0,252 21 0,135 4 0,-190-17 0,-4 0 0,586-14 0,236 2 0,-75 25 0,-675-12 0,50 0 0,912-15 0,-1028-13 0,-3 0 0,525-21 0,-777 30 0,730-78 0,-701 70 0,-1-3 0,-1-4 0,104-40 0,-165 52 0,0 1 0,0 1 0,0 1 0,38-4 0,89 4 0,-13 6 0,159 0 0,-279-1-273,0-1 0,0-1 0,-1 0 0,29-8 0,-17-1-6553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9:09.4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24575,'996'0'-1365,"-953"0"-5461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9:10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120 27 24575,'1'-1'0,"-1"0"0,1 0 0,-1 0 0,1 0 0,-1 0 0,1 0 0,0 0 0,-1 0 0,1 0 0,0 0 0,0 1 0,0-1 0,-1 0 0,1 0 0,0 1 0,0-1 0,0 1 0,0-1 0,0 1 0,0-1 0,1 1 0,-1 0 0,0-1 0,0 1 0,0 0 0,2 0 0,37-6 0,-35 6 0,13-2 0,1 2 0,-1 0 0,0 1 0,1 1 0,23 6 0,-3 2 0,49 21 0,-56-20 0,84 38 0,-104-43 0,0 1 0,0 1 0,-1 0 0,0 0 0,-1 1 0,0 0 0,10 12 0,-19-20 0,9 11 0,0 0 0,0 1 0,-2 0 0,8 14 0,-14-22 0,0 1 0,0-1 0,0 1 0,-1-1 0,0 1 0,0-1 0,0 1 0,-1 0 0,0-1 0,0 1 0,0 0 0,-1-1 0,0 1 0,-3 9 0,-2 3 0,0-1 0,-2 0 0,0 0 0,-1-1 0,-1 0 0,-1 0 0,-20 24 0,-101 94 0,119-122 0,-402 343 0,393-338 0,13-9-119,5-4 15,-1 0 0,1 0 1,-1-1-1,0 1 0,1-1 0,-2 0 0,1 0 0,0-1 0,-1 0 1,1 0-1,-10 2 0,6-5-6722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9:10.9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1 416 24575,'488'-29'7,"-14"-35"-829,112-43 630,-307 53 221,-228 45 26,99-22 484,-128 25-462,0-1 0,-1-1 0,0-1-1,31-18 1,-50 26-124,0 0 0,-1 0 0,0 1 0,1-1 0,-1 0 0,1 0 0,-1 0 0,0-1 0,0 1-1,0 0 1,1 0 0,-1-1 0,0 1 0,-1 0 0,1-1 0,0 1 0,0-1 0,-1 1 0,1-1 0,0 1 0,-1-1 0,0 0-1,1 1 1,-1-1 0,0 0 0,0 1 0,0-1 0,0-2 0,-7-20-6779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9:11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17 24575,'0'0'0,"0"-1"0,0 0 0,1 0 0,-1 1 0,0-1 0,0 0 0,1 0 0,-1 1 0,0-1 0,1 0 0,-1 1 0,1-1 0,-1 1 0,1-1 0,-1 0 0,1 1 0,-1-1 0,1 1 0,-1 0 0,1-1 0,0 1 0,-1-1 0,1 1 0,0 0 0,-1-1 0,1 1 0,0 0 0,0 0 0,-1 0 0,1 0 0,1-1 0,27 0 0,-26 1 0,24 3 0,0 1 0,0 0 0,0 2 0,0 2 0,-1 0 0,42 20 0,144 87 0,-187-100 0,-19-12 0,0 1 0,-1 0 0,0 0 0,1 0 0,-1 1 0,-1 0 0,1 0 0,-1 0 0,0 1 0,0-1 0,0 1 0,-1 0 0,0 0 0,0 0 0,3 10 0,-2 2 0,0 0 0,-2-1 0,0 2 0,-1 29 0,-1-2 0,-3 0 0,-1 0 0,-13 57 0,9-71 0,-1-1 0,-1 0 0,-1 0 0,-2-1 0,-25 42 0,34-65-91,-1 0 0,0 0 0,-1 0 0,0-1 0,0 0 0,0 0 0,0 0 0,-1-1 0,0 0 0,0 0 0,-1 0 0,1-1 0,-1-1 0,-14 6 0,0-3-6735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9:14.8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2072 1 24575,'0'2'0,"0"1"0,-1 0 0,0-1 0,1 1 0,-1-1 0,0 1 0,0-1 0,0 0 0,-1 1 0,1-1 0,0 0 0,-1 0 0,-2 2 0,-27 29 0,22-25 0,-51 44 0,-79 53 0,63-49 0,-177 127 0,-383 211 0,534-343 0,-1-4 0,-127 38 0,120-51-54,29-10-601,-110 48-1,156-54-6170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17:50:19.4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0 193 24575,'1'-2'0,"0"0"0,0 0 0,0 0 0,1 0 0,-1 1 0,1-1 0,-1 0 0,1 1 0,-1-1 0,1 1 0,0-1 0,0 1 0,0 0 0,0 0 0,0 0 0,0 0 0,0 0 0,0 0 0,4 0 0,0-2 0,48-20 0,0 3 0,1 2 0,75-14 0,-40 16 0,127-7 0,-191 22 0,9-1 0,67-11 0,-63 7 0,0 2 0,0 2 0,54 3 0,-28 0 0,-20-1 0,464 22 0,-276 6 0,247 38 0,-395-48 0,-40-8 0,0-2 0,72 5 0,306 13 0,51 1 0,365-28 0,-807-1-455,1-1 0,37-8 0,-44 6-6371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19:15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24575,'4'1'0,"-1"-1"0,1 0 0,-1 1 0,0 0 0,1 0 0,-1 0 0,0 0 0,0 0 0,0 1 0,1 0 0,-2-1 0,1 1 0,0 0 0,0 0 0,0 1 0,-1-1 0,0 0 0,1 1 0,-1 0 0,0-1 0,3 6 0,3 5 0,-1 2 0,0-1 0,7 23 0,-6-14 0,9 20 0,-3 1 0,-1 0 0,-2 1 0,-2 0 0,-2 1 0,-2 0 0,-3 0 0,-1 0 0,-2 0 0,-2 0 0,-2 0 0,-2-1 0,-3 0 0,-1 0 0,-2-1 0,-23 54 0,35-97 0,-1 3 0,0 0 0,0 0 0,1 1 0,-1-1 0,1 1 0,0-1 0,-1 8 0,2-11 0,0 0 0,1 1 0,-1-1 0,0 0 0,1 0 0,-1 0 0,1 0 0,0 1 0,-1-1 0,1 0 0,0 0 0,-1 0 0,1 0 0,0 0 0,0 0 0,0 0 0,0-1 0,0 1 0,0 0 0,0 0 0,0-1 0,0 1 0,0-1 0,1 1 0,-1-1 0,0 1 0,0-1 0,0 0 0,1 0 0,-1 1 0,2-1 0,21 4 0,0-1 0,0-1 0,31-2 0,18 2 0,282 48-16,-221-27-1333,-62-12-5477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21:29.9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1728 328 24575,'1'-1'0,"0"0"0,1 0 0,-1 0 0,0-1 0,0 1 0,0 0 0,0-1 0,0 1 0,-1-1 0,1 1 0,0-1 0,-1 1 0,1-1 0,-1 0 0,1 1 0,-1-1 0,0 0 0,0 1 0,0-1 0,0 0 0,0 1 0,0-4 0,-1 3 0,0-1 0,0 1 0,0-1 0,-1 1 0,1 0 0,-1-1 0,1 1 0,-1 0 0,0 0 0,0 0 0,0 0 0,-3-3 0,-6-2 0,-1-1 0,0 1 0,0 1 0,-18-7 0,-192-59 0,97 35 0,-147-41 0,221 68 0,0 1 0,0 3 0,-80 1 0,-25 6 0,-69 2 0,215-3 0,1 1 0,-1 0 0,0 1 0,1-1 0,-1 2 0,1 0 0,-1 0 0,1 0 0,0 1 0,0 1 0,1-1 0,-1 1 0,1 1 0,0 0 0,1 0 0,-1 0 0,1 1 0,1 0 0,-1 1 0,1-1 0,0 1 0,-9 17 0,-23 27 0,30-43 0,1 1 0,0 0 0,0 0 0,0 0 0,2 1 0,-1 0 0,1 0 0,-6 23 0,-14 114 0,-5 194 0,28-283 0,2 0 0,13 87 0,-7-108 0,2 0 0,1 0 0,2-1 0,27 63 0,-30-85 0,0-1 0,0 0 0,2 0 0,0-1 0,0 0 0,1 0 0,1-1 0,17 14 0,-9-12 0,0 0 0,0-1 0,1-1 0,1-1 0,24 9 0,19 1 0,1-3 0,1-3 0,74 8 0,54-1 0,0-9 0,243-15 0,-403 0 0,0-1 0,-1-1 0,1-2 0,-1-2 0,48-17 0,-67 20 0,-1-2 0,0 0 0,0 0 0,0-1 0,-1-1 0,0 0 0,0-1 0,-1 0 0,-1-1 0,0 0 0,0-1 0,-1 0 0,0-1 0,9-18 0,-2-3 0,-1 0 0,16-59 0,14-79 0,-31 108 0,3-9 0,15-144 0,-31 182 0,-1 0 0,-1 0 0,-2 0 0,-2 0 0,-1 1 0,-13-48 0,12 68 0,0 0 0,0 0 0,-1 0 0,-1 1 0,-1 0 0,1 0 0,-2 1 0,0 0 0,0 1 0,-1 0 0,-21-16 0,-12-5 0,-91-50 0,122 75 0,-79-43-1365,55 30-5461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24:01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0 488 24575,'57'3'0,"102"18"0,-71-7 0,348 51 0,-315-58 0,-81-7 0,55 9 0,159 44 0,98 14 0,46-36 0,-177-5 0,32 0 0,427-25 0,-154-58 0,-316 27 0,1 5 0,262 1 0,-243 11 0,-4 0 0,-79 15 0,416-4 0,-338-11 0,83-2 0,205-10 0,162-46 0,-448 49 0,15 9 0,-109 8 0,171-21 0,-167 16 0,174-7 0,-278 15 0,0-1 0,0-2 0,36-9 0,-27 4 0,48-3 0,314-5 0,457 1 0,-569 19 0,1848-2 0,-1925 14 0,1 0 0,-202-14 0,624-22 0,-453 13 0,-12 2 0,339-9 0,-443 16 0,-45-2 0,-1 0 0,32-7 0,27-4 0,-57 11 0,0 0 0,-1-2 0,0-2 0,0 0 0,0-1 0,32-14 0,68-24 0,-1 0 0,-120 44 0,21-10 0,0 0 0,2 2 0,-1 1 0,34-6 0,209-34 0,-204 42 0,-1 2 0,76 7 0,-26-1 0,441-2 0,-371-14 0,-5 0 0,524 15 0,-696-1-124,0 0 0,0 0 0,0 0 0,0-1 0,0 0 0,0 0-1,0-1 1,-1 0 0,1 0 0,9-4 0,2-6-6702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24:08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208 1 24575,'2'1'0,"-1"0"0,1 0 0,-1 0 0,0 1 0,1-1 0,-1 0 0,0 1 0,0-1 0,0 1 0,0 0 0,0-1 0,0 1 0,0 0 0,-1-1 0,1 1 0,-1 0 0,1 0 0,-1-1 0,1 3 0,1 3 0,71 225 0,-8-25 0,59 231 0,-119-411 0,53 303 0,-25 209 0,-33-498 0,1-13 0,-7 54 0,5-73 0,-1-1 0,0 1 0,0-1 0,-1 1 0,0-1 0,-1 0 0,0 0 0,0-1 0,-1 1 0,-7 10 0,-121 160 0,116-155 0,15-19 0,0 0 0,-1 0 0,0 0 0,1-1 0,-1 0 0,-1 1 0,1-1 0,-6 4 0,8-6 0,0-1 0,0 0 0,1 1 0,-1-1 0,0 0 0,0 0 0,0 1 0,0-1 0,0 0 0,0 0 0,0 0 0,0 0 0,0 0 0,0 0 0,0-1 0,0 1 0,0 0 0,-1-1 0,0 0 0,0 0 0,-1-1 0,1 1 0,0-1 0,0 1 0,0-1 0,0 0 0,1 0 0,-4-3 0,-15-22 0,-26-47 0,1 1 0,-130-155 0,153 204 0,22 24 0,-1 0 0,1-1 0,0 1 0,0 0 0,0 0 0,0 0 0,0 0 0,-1 0 0,1-1 0,0 1 0,0 0 0,0 0 0,-1 0 0,1 0 0,0 0 0,0 0 0,0 0 0,-1 0 0,1 0 0,0 0 0,0 0 0,0 0 0,-1 0 0,1 0 0,0 0 0,0 0 0,0 0 0,-1 0 0,1 0 0,0 0 0,0 0 0,0 0 0,-1 0 0,1 0 0,0 0 0,0 0 0,0 1 0,0-1 0,-1 0 0,1 0 0,0 0 0,0 0 0,0 0 0,0 1 0,0-1 0,-1 0 0,1 0 0,0 0 0,0 0 0,0 1 0,0-1 0,0 0 0,0 0 0,0 0 0,0 1 0,0-1 0,0 0 0,0 0 0,0 1 0,0-1 0,0 11 0,1 1 0,1-1 0,0 0 0,0 0 0,1 0 0,0 0 0,1-1 0,9 18 0,-6-10 0,4 9 0,24 56 0,-31-75 0,0-1 0,1 1 0,0-1 0,0 0 0,0 0 0,1-1 0,11 11 0,-14-16 0,-1 1 0,1-1 0,-1 1 0,1-1 0,0 0 0,-1 0 0,1 0 0,0-1 0,0 1 0,0-1 0,0 1 0,-1-1 0,1 0 0,0 0 0,0 0 0,0-1 0,0 1 0,0-1 0,0 1 0,-1-1 0,1 0 0,0 0 0,-1 0 0,1-1 0,0 1 0,3-3 0,5-4 0,0 0 0,0 0 0,-1-1 0,13-14 0,10-16 0,-2-1 0,-1-2 0,33-64 0,-15 26 0,-38 66 15,1 1 0,0 0 0,0 0-1,15-11 1,-16 16-159,-2 0 0,1-1 0,-1 1 0,0-1 1,-1-1-1,0 0 0,0 0 0,-1 0 0,6-15 0,-5 2-6682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24:10.1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1 24575,'0'25'0,"-2"0"0,0 0 0,-2 0 0,-1-1 0,-1 1 0,-1-1 0,-1 0 0,-1-1 0,-1 0 0,-1 0 0,-1-1 0,-1-1 0,-1 0 0,-1 0 0,-25 26 0,23-35 0,20-24 0,19-27 0,129-193 0,-143 221 0,0 0 0,1 1 0,0 0 0,1 0 0,0 1 0,1 0 0,0 0 0,20-11 0,-26 17 0,0 1 0,0-1 0,0 1 0,0 0 0,0 1 0,1-1 0,-1 1 0,1 0 0,-1 0 0,1 1 0,-1 0 0,1 0 0,0 0 0,-1 0 0,1 1 0,-1 0 0,1 0 0,-1 1 0,0-1 0,1 1 0,-1 0 0,0 1 0,8 4 0,8 9-219,-1 0-1,-1 2 1,23 25 0,-36-36-269,17 18-6338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24:23.1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437 0 24575,'1'0'0,"0"1"0,0-1 0,0 1 0,0-1 0,-1 1 0,1-1 0,0 1 0,0-1 0,-1 1 0,1 0 0,0-1 0,-1 1 0,1 0 0,-1-1 0,1 1 0,-1 0 0,1 0 0,-1 0 0,1 0 0,-1 0 0,0-1 0,1 1 0,-1 0 0,0 2 0,6 27 0,-6-29 0,8 91 0,-9 172 0,0-248 0,-2 29 0,-2 0 0,-19 76 0,-38 86 0,8-26 0,37-126 0,-2-1 0,-2-1 0,-31 54 0,40-82 0,2-1 0,0 1 0,2 1 0,1 0 0,1 0 0,-4 40 0,4 159 0,7-191 0,-1-29 0,-3 42 0,3-47 0,0 1 0,0-1 0,0 1 0,-1 0 0,1-1 0,0 1 0,0 0 0,-1-1 0,1 1 0,0-1 0,-1 1 0,1-1 0,-1 1 0,1-1 0,-1 1 0,1-1 0,-1 1 0,1-1 0,-1 0 0,1 1 0,-1-1 0,0 1 0,0-1 0,0 0 0,0-1 0,0 1 0,0 0 0,0 0 0,0 0 0,0-1 0,0 1 0,0 0 0,0-1 0,1 1 0,-1-1 0,0 1 0,0-1 0,0 0 0,1 1 0,-1-1 0,0 0 0,1 1 0,-2-2 0,-8-11 0,-1 0 0,2-1 0,0 0 0,-14-29 0,14 25 0,0 1 0,-19-25 0,35 52 0,-1 0 0,0 0 0,5 13 0,11 18 0,-10-22 0,1 0 0,1 0 0,17 17 0,-25-30 0,0-1 0,0 1 0,0-1 0,0 0 0,1-1 0,0 0 0,0 0 0,0 0 0,0-1 0,1 0 0,0 0 0,10 2 0,-15-5 0,0 1 0,0-1 0,0 0 0,0 0 0,0 0 0,0-1 0,0 1 0,0-1 0,0 0 0,0 0 0,-1 0 0,1 0 0,0 0 0,-1 0 0,6-4 0,-3 1 0,-1 1 0,1-1 0,-1-1 0,0 1 0,0-1 0,-1 1 0,5-9 0,0-2 0,-1 0 0,0 0 0,-1-1 0,7-29 0,-5-16-1365,-7 31-5461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24:24.1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167 1 24575,'-2'6'0,"1"0"0,-1 0 0,-1 0 0,1 0 0,-1-1 0,0 1 0,-1-1 0,1 1 0,-7 5 0,0 4 0,3-5 0,-10 18 0,-2 0 0,-1-2 0,-34 36 0,54-62 0,0 1 0,0-1 0,0 0 0,-1 0 0,1 0 0,0 0 0,0 0 0,0 1 0,0-1 0,0 0 0,0 0 0,0 0 0,0 0 0,0 0 0,0 0 0,0 0 0,0 1 0,-1-1 0,1 0 0,0 0 0,0 0 0,0 0 0,0 0 0,0 0 0,0 0 0,-1 0 0,1 0 0,0 0 0,0 0 0,0 0 0,0 0 0,0 0 0,-1 0 0,1 0 0,0 0 0,0 0 0,0 0 0,0 0 0,0 0 0,-1 0 0,1 0 0,0 0 0,0 0 0,0 0 0,0 0 0,0 0 0,-1 0 0,1 0 0,0 0 0,0 0 0,0-1 0,0 1 0,0 0 0,0 0 0,0 0 0,0 0 0,-1 0 0,1 0 0,0 0 0,0-1 0,0 1 0,0 0 0,0 0 0,0 0 0,0 0 0,0 0 0,0-1 0,0 1 0,0 0 0,3-17 0,12-22 0,-2 15 0,22-31 0,-6 12 0,-29 41 0,1 0 0,0 0 0,0 0 0,0 1 0,1-1 0,-1 1 0,0-1 0,0 1 0,1-1 0,-1 1 0,1-1 0,0 1 0,-1 0 0,1 0 0,0 0 0,0 0 0,-1 0 0,1 1 0,0-1 0,0 0 0,0 1 0,0-1 0,0 1 0,0 0 0,0 0 0,0 0 0,0 0 0,0 0 0,0 0 0,0 0 0,0 0 0,0 1 0,0-1 0,0 1 0,0 0 0,0 0 0,0-1 0,-1 1 0,1 0 0,0 1 0,-1-1 0,1 0 0,0 0 0,-1 1 0,0-1 0,1 1 0,-1-1 0,0 1 0,0-1 0,1 1 0,0 3 0,9 12-195,-2 0 0,0 0 0,-1 1 0,-1 0 0,0 1 0,7 37 0,-10-31-6631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03:25:55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2009 526,'0'-3,"-1"0,0 0,0 0,0 0,0 0,0 0,0 0,-1 1,1-1,-1 1,0-1,0 1,-2-3,-31-28,-3 5,-1 1,-1 3,-2 1,0 2,-77-27,35 21,-1 4,-97-13,123 26,0 3,0 3,0 2,0 2,0 4,0 2,-70 16,124-21,-62 15,-109 40,156-47,-1 1,1 0,1 1,0 2,1 0,0 0,1 2,0 0,-18 23,14-8,0 1,3 1,0 1,-18 49,16-35,-69 172,75-174,1 1,-13 94,18-37,4 1,5 0,28 203,2-136,83 262,-83-335,5-1,4-2,63 109,-82-167,2-2,2 0,1-1,1-2,2-1,1-1,2-1,1-2,0-2,62 36,-64-46,0-1,0-1,1-2,1-2,0 0,0-3,1 0,0-2,41-1,-47-4,1 0,0-3,0 0,-1-1,1-2,-2-1,1-1,-1-2,-1 0,1-2,23-16,-29 15,0-1,-2 0,0-2,0 0,-2-1,0-1,-1-1,-1 0,-1-1,18-36,29-79,67-217,-17 37,-75 229,48-133,-68 173,-3-1,12-87,-18 66,-3-1,-2 1,-4 0,-3-1,-2 2,-4-1,-3 1,-35-105,-110-324,149 461,-2 0,-2 0,-1 1,-27-45,32 64,-1 0,0 1,-1 0,0 1,-2 0,1 1,-2 0,0 2,0-1,-29-14,9 11,6 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36:56.0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28 24575,'197'-8'0,"-60"0"0,1133-4-116,-873 13-1133,-374-1-5577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36:59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24575,'54'3'0,"102"18"0,-2 0 0,110-4 0,270 30 0,-412-20 0,7 1 0,-77-18 0,51 16 0,21 4 0,-93-24 0,38 8 0,1-4 0,86 3 0,518-15 0,-622-1 0,-1-2 0,0-3 0,91-25 0,-59 13 0,-51 13 0,-20 5 0,1-1 0,-1 0 0,0-1 0,20-8 0,-10 3 0,1 1 0,1 1 0,0 1 0,0 2 0,0 0 0,46-1 0,-8 0 0,65-10 0,-13 0 0,137 2 0,340 13 0,-582 1-341,-1-2 0,0 1-1,16-4 1,-7-2-6485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17:50:21.3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406 1097 24575,'-2'-6'0,"0"0"0,0 0 0,0 0 0,-1 0 0,1 1 0,-1 0 0,-1-1 0,1 1 0,-1 0 0,0 0 0,0 1 0,-6-5 0,0-3 0,-125-131 0,-22-27 0,150 161 0,1 0 0,-1-1 0,2 0 0,-1 0 0,1 0 0,1 0 0,0-1 0,0 0 0,1 0 0,1 0 0,0 0 0,0 0 0,1 0 0,0-1 0,1 1 0,1 0 0,-1-1 0,2 1 0,0 0 0,0 0 0,1 0 0,0 0 0,1 0 0,0 1 0,1-1 0,0 1 0,10-15 0,4 2 0,0 2 0,1-1 0,1 2 0,45-33 0,-23 25 0,1 1 0,49-20 0,-92 46 0,206-90 0,-175 80 0,0 0 0,1 2 0,1 2 0,55-6 0,-78 13 0,0 0 0,0 1 0,0 0 0,0 1 0,0 0 0,-1 0 0,1 1 0,-1 1 0,1 0 0,-1 0 0,0 1 0,-1 1 0,1-1 0,-1 1 0,0 1 0,0 0 0,-1 0 0,10 11 0,11 16 0,-2 0 0,-1 2 0,30 52 0,-6-7 0,-34-57 0,-1 0 0,-1 2 0,-1 0 0,-2 0 0,15 48 0,-21-55 0,-2 1 0,0-1 0,0 1 0,-2-1 0,-1 1 0,0 0 0,-1-1 0,-2 1 0,-5 27 0,-4-1 0,-1 0 0,-2-1 0,-2-1 0,-41 76 0,44-99 0,-1-1 0,0-1 0,-2 0 0,0-1 0,-1-1 0,0-1 0,-40 26 0,23-19 0,-2-3 0,0 0 0,-73 25 0,80-34 0,-58 11 0,80-20 0,0-1 0,1 0 0,-1 0 0,0-1 0,0 0 0,0-1 0,1 1 0,-1-1 0,0-1 0,0 0 0,1 0 0,-1 0 0,-9-5 0,-8-10 36,1 0 1,-37-35-1,0-1-1510,25 26-5352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37:02.1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51 24575,'725'-27'-252,"-231"3"-25,5 29 141,-420 2 394,102 23 1,-165-27-222,27 3-10,0-3-1,1-1 1,51-4-1,-12-1-21,221 17-5,-195-5 0,0-5 0,165-14 0,-101-4-55,206 9-1,-206 7-1198,-145-2-5572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40:44.5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1032 138 24575,'-1'-1'0,"1"-1"0,-1 1 0,0-1 0,1 1 0,-1-1 0,0 1 0,0-1 0,0 1 0,-1 0 0,1-1 0,0 1 0,0 0 0,-1 0 0,1 0 0,-1 0 0,-1-1 0,-31-18 0,26 15 0,-3-2 0,-3-2 0,0 1 0,0 0 0,-1 1 0,1 1 0,-2 0 0,-16-4 0,2 4 0,0-1 0,0 1 0,-51-3 0,72 8 0,1 1 0,-1 1 0,0 0 0,0 0 0,0 1 0,1 0 0,-1 0 0,1 1 0,-1 0 0,1 0 0,0 1 0,0 0 0,-13 10 0,-187 127 0,122-86 0,57-34 0,1 1 0,1 1 0,1 2 0,1 1 0,1 0 0,-25 37 0,44-56 0,1 1 0,0 0 0,0 0 0,0 1 0,1-1 0,1 1 0,-1 0 0,1 0 0,1 0 0,-1 0 0,2 0 0,-1 0 0,1 0 0,1 0 0,2 15 0,3 8 0,1 0 0,23 59 0,-27-84 0,21 50 0,60 102 0,-51-101 0,-11-17 0,3-2 0,47 59 0,-55-78 0,0-2 0,2 0 0,0-1 0,1-1 0,1-1 0,29 17 0,9 0 0,2-2 0,126 43 0,58-6 0,-198-58 0,0-2 0,1-1 0,63-2 0,-95-4 0,1-1 0,-1 0 0,0-1 0,32-9 0,-42 9 0,1-1 0,-1 0 0,1 0 0,-1-1 0,0 1 0,0-1 0,0 0 0,-1-1 0,1 0 0,-1 0 0,0 0 0,-1 0 0,8-11 0,-5 4 0,-1 0 0,0 1 0,-1-2 0,-1 1 0,0-1 0,0 1 0,-1-1 0,-1 0 0,2-16 0,-2-17 0,-5-61 0,0 29 0,4-36 0,-3-103 0,1 202 0,0 0 0,-1 0 0,0 1 0,-2-1 0,1 1 0,-2-1 0,0 1 0,0 1 0,-1-1 0,-1 1 0,-1 0 0,1 0 0,-2 1 0,0 0 0,0 1 0,-19-18 0,-161-132 0,183 155 0,-1 1 0,0 0 0,0 0 0,-1 0 0,0 1 0,0 0 0,0 1 0,0-1 0,-14-2 0,0 2 0,0 1 0,-32-1 0,37 3 0,-47-9 91,30 4-1547,14 3-5370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41:09.7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6384 824 24575,'0'-1'0,"0"0"0,-1-1 0,1 1 0,0 0 0,-1 0 0,1 0 0,-1 0 0,1 1 0,-1-1 0,1 0 0,-1 0 0,0 0 0,0 0 0,1 1 0,-1-1 0,0 0 0,0 0 0,0 1 0,0-1 0,0 1 0,-1-1 0,-26-12 0,25 12 0,-52-17 0,-1 2 0,-58-8 0,14 4 0,-45-13-8,-503-107-79,-1230-168-389,1551 273 476,0 14 0,-2 14 0,-592 64 0,846-48-82,-376 52 381,4 28 55,420-82-354,-15 3 0,-46 19 0,75-24 0,0 1 0,0 0 0,0 1 0,1 1 0,1 0 0,-1 1 0,-14 14 0,4 1 0,2 1 0,1 0 0,0 2 0,2 0 0,2 1 0,0 1 0,-15 42 0,21-41 0,1 0 0,1 1 0,2 0 0,0 0 0,3 0 0,0 1 0,5 46 0,1-47 0,2-1 0,1 0 0,14 41 0,-4-19 0,76 234 0,-70-231 0,1 0 0,3-1 0,35 50 0,-20-40 0,4-2 0,2-3 0,64 62 0,-81-92 0,1-2 0,2-1 0,0-2 0,1-1 0,2-2 0,0-1 0,55 21 0,-13-16 0,0-2 0,99 14 0,169 8 0,-293-39 0,514 43-950,2-24-1,889-75 0,-156-87 951,-13-88 0,-698 64-411,-452 113 274,-2-6 0,144-80 0,-241 113 166,0-3 0,-2-1 0,-1-1 0,-1-3 0,57-55 0,-86 74 133,0 0 1,-1 0 0,0-1 0,0 0 0,-1 0 0,-1-1 0,0 0-1,0 0 1,-1 0 0,-1 0 0,0-1 0,1-16 0,0-14 362,-2 0 0,-6-56 0,2 39-717,0 11 192,-2 0 0,-2 0 0,-2 1 0,-21-71 0,18 88 0,0 1 0,-2 1 0,-2 0 0,0 1 0,-2 0 0,-1 2 0,-42-49 0,32 47 6,-1 2-1,-1 0 1,-1 2 0,-1 2-1,-2 1 1,0 1-1,-1 2 1,-45-16-1,-22-3-363,-197-42 1,-86 10-2306,-590-24 1830,-10 62 1000,522 30-535,53 13-1434,72 8-225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47:31.8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85 24575,'0'-1'0,"0"0"0,1 1 0,-1-1 0,1 0 0,-1 1 0,1-1 0,-1 0 0,1 1 0,-1-1 0,1 1 0,0-1 0,-1 1 0,1-1 0,0 1 0,-1-1 0,1 1 0,0 0 0,0-1 0,0 1 0,-1 0 0,2 0 0,24-8 0,-17 5 0,53-14 0,0 3 0,2 2 0,106-5 0,199 15 0,-257 3 0,-100 0 0,0 0 0,0 1 0,0 0 0,0 0 0,-1 1 0,1 1 0,-1 0 0,21 11 0,-17-9-145,1-1 0,1-1 0,-1-1 0,1 0 0,-1-1 0,1 0 0,0-1 0,26-3 0,-42 2 85,22 0-6766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47:32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 0 24575,'19'2'0,"1"1"0,-1 0 0,0 2 0,0 0 0,0 1 0,20 10 0,145 70 0,-181-84 0,1 1 0,-1-1 0,0 1 0,0 0 0,0 0 0,0 0 0,0 0 0,0 0 0,-1 1 0,0-1 0,0 1 0,0 0 0,0 0 0,0-1 0,-1 1 0,1 0 0,-1 0 0,0 0 0,-1 1 0,1-1 0,0 8 0,-1-2 0,0 0 0,0 1 0,-1-1 0,0 0 0,-1 0 0,0 0 0,0 0 0,-5 11 0,4-15 0,-1 1 0,0-1 0,0 0 0,0 0 0,-1 0 0,0-1 0,0 1 0,-1-1 0,-10 7 0,-62 40 0,52-37 0,-42 26 0,-74 31 0,109-55 20,2 1-1,-57 44 1,18-12-1444,50-37-5402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47:48.2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24575,'31'2'0,"-1"1"0,1 1 0,-1 1 0,0 2 0,-1 1 0,1 1 0,-2 2 0,35 17 0,27 19 0,94 68 0,-101-61 0,153 104 0,137 83 0,-173-118-1365,-179-111-5461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47:49.0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0 856 24575,'10'0'0,"0"-2"0,0 1 0,0-1 0,0-1 0,0 0 0,15-7 0,4-1 0,45-14 0,-2-2 0,122-66 0,-187 88 0,-1 1 0,1-1 0,-1 0 0,0-1 0,0 0 0,-1 0 0,0 0 0,0 0 0,0-1 0,-1 0 0,0 0 0,0 0 0,-1 0 0,0-1 0,0 1 0,-1-1 0,1 0 0,-2 0 0,1 0 0,-1-10 0,1-13 0,-2 0 0,-2 0 0,-10-59 0,6 52 0,1 0 0,-15-86 0,16 107 0,0 1 0,-1-1 0,-1 1 0,-1-1 0,-9-14 0,3 13-1365,-1 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55:59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0 435 24575,'30'-1'0,"58"-11"0,-29 3 0,514-28 0,7 38 0,-224 2 0,-110-2 0,260-3 0,-6-47 0,-336 27 0,-65 6 0,-61 8 0,1 2 0,42-1 0,-32 7 0,156-9 0,-56-8 0,215-22 0,-286 32 0,405-29 0,-343 26 0,187-38 0,-245 36 0,123-2 0,-53 6 0,683-9 0,-549 19 0,601-2 0,-826 3 0,116 21 0,-109-12 0,83 4 0,61-3 0,70 1 0,-60-12 0,233-6 0,-294-8 0,23-1 0,136 0 0,159-2 0,-63 32 0,-407-16 0,50 3 0,0 2 0,-1 3 0,106 30 0,-127-29 0,1-1 0,0-3 0,1-1 0,-1-1 0,58-4 0,73 9 0,309 8 0,-73-7 0,358 8 0,-542-19 0,24-12 0,-49 0 0,133 0 0,182-4 0,-388 17 0,380-15 0,-149 3 0,-22 2 0,545-7 0,-592 18 0,-262-2 0,-1-1 0,31-7 0,21-3 0,33-2 0,-64 7 0,67-3 0,-51 9 0,0-4 0,0-2 0,65-16 0,-106 19-94,52-12-542,76-7 1,-118 21-6191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56:17.0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0 222 24575,'82'-7'0,"-32"1"0,1298-95-3920,-743 60 3280,-458 31 541,483-32-30,3 28 174,-578 15 1141,0 2-1,1 3 1,92 21 0,742 159-1186,-306-71 0,-402-76 0,1-7 0,217 8 0,372-24 0,-447-33 0,-260 11 0,-22 2 0,0-1 0,48-13 0,32-10 0,1 6 0,1 5 0,157-1 0,-216 16 0,195-11 0,-213 7 0,-1-2 0,0-1 0,66-23 0,162-69 0,-259 96 0,0 1 0,0 0 0,0 1 0,20-1 0,-19 3 0,1-2 0,-1 0 0,24-7 0,-37 8-76,-1 0 1,0 1-1,1-2 0,-1 1 0,0 0 0,0-1 0,0 1 0,0-1 1,-1 0-1,1 0 0,-1 0 0,1 0 0,-1 0 0,0-1 1,0 1-1,-1 0 0,3-8 0,8-18-6750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54:43.8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0 390 24575,'412'-24'0,"-173"5"0,499 7 0,-607 12 0,294-33 0,-242 13 0,-106 13 0,193-13 0,75-17 0,-216 18 0,24 3 0,185 5 0,4 10 0,183 4 0,-251 10 0,85 2 0,211 0 0,203-3 0,-525-13 0,150-13 0,-26 1 0,378-4 0,382 5 0,-750 13 0,-304 3 0,114 19 0,9 2 0,279-19 0,14 1 0,174 10 0,-440-4 0,-41 0 0,650-10 0,-428-5 0,1569 2 0,-1696-14 0,-26 0 0,-98 16 0,102-4 0,-160-10 0,33-2 0,-96 13 0,30 0 0,82-14 0,52-22 0,85-13 0,-240 45 0,60 2 0,-62 4 0,65-9 0,-61 0 0,-1-1 0,51-17 0,-54 14 0,1 3 0,0 1 0,57-1 0,-28 2 0,436-5 0,-318 14 0,-185-2-99,8 0-323,0 0 0,27-5 0,-19-1-6404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7T17:52:30.7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56,'0'-1,"0"-1,1 1,-1 0,1-1,-1 1,1 0,0 0,-1-1,1 1,0 0,0 0,0 0,0 0,0 0,0 0,0 0,0 1,0-1,1 0,1 0,29-13,-6 8,0 1,1 1,0 2,0 1,0 0,0 2,0 2,0 0,-1 2,0 0,44 16,86 31,-79-32,-53-14,35 12,-49-14,0-1,1 0,-1 0,0 0,1-2,18 2,0-4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54:50.0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1 329 24575,'458'0'0,"-433"-2"0,0-1 0,0-1 0,0-1 0,38-13 0,38-7 0,491-71 0,-66 12 0,-95 35 0,-232 31 0,255-7 0,2 27 0,-151 1 0,-280-3 0,1105 29 0,-1128-29 0,516 53 0,-348-28 0,217 5 0,404-30 0,-332-2 0,-128-11 0,-47 0 0,958 10 63,-642 5-1491,-578-2-5398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55:06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1140 1 24575,'0'4'0,"0"1"0,-1 0 0,0-1 0,0 1 0,-1-1 0,1 1 0,-1-1 0,0 0 0,0 1 0,0-1 0,-4 5 0,-38 45 0,11-16 0,-16 42 0,36-57 0,-1 0 0,-1-1 0,-19 22 0,-2 0 0,27-31 0,-1-1 0,-1 0 0,0 0 0,-17 14 0,-46 30 0,-88 88 0,88-81 0,-1 2 0,26-15 0,-109 106 0,124-121 0,1 0 0,-35 52 0,37-34 87,25-41-377,0-1-1,0-1 1,-1 1-1,-9 10 1,2-7-6536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55:08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1272 0 24575,'-1'10'0,"0"-1"0,-1 1 0,0-1 0,0 0 0,-1 0 0,0 0 0,-8 16 0,-35 57 0,9-29 0,-2-1 0,-2-2 0,-3-1 0,-1-3 0,-71 56 0,80-75 0,-1-2 0,-75 39 0,-85 23 0,125-57 0,57-23 0,0 0 0,0 2 0,1 0 0,0 0 0,-20 19 0,-53 61 0,29-25 0,46-51 0,1 1 0,0 0 0,-12 24 0,-9 11 0,28-43-96,-1 2-62,-1 0-1,0 0 0,0-1 1,-1 0-1,0 0 0,0 0 1,-12 7-1,2-5-6667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03:57:24.1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16:37.6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1441 0 24575,'-15'2'0,"-1"0"0,0 1 0,0 1 0,1 0 0,0 1 0,0 1 0,0 1 0,1 0 0,0 0 0,0 1 0,-21 17 0,-17 17 0,34-26 0,-1 0 0,-23 13 0,-323 150 0,206-107 0,130-59 0,1 2 0,-34 24 0,53-33 0,0 1 0,0 0 0,1 1 0,0 0 0,1 0 0,0 1 0,0 0 0,1 0 0,0 0 0,-6 13 0,-1 7 0,-2-2 0,-1 0 0,-36 46 0,-69 64 0,3-4 0,112-125 0,1-1 0,0 1 0,1 0 0,0 0 0,0 1 0,1-1 0,0 1 0,0 0 0,1 0 0,0 0 0,1 0 0,0 0 0,0 0 0,1 0 0,0 0 0,1 0 0,0 1 0,0-1 0,1 0 0,0 0 0,1-1 0,0 1 0,0 0 0,1-1 0,0 0 0,0 0 0,1 0 0,8 10 0,18 22 0,-8-8 0,2-2 0,47 45 0,-63-67 0,2 0 0,-1 0 0,1-1 0,0-1 0,0 1 0,1-2 0,-1 0 0,1 0 0,1-1 0,-1 0 0,0-1 0,17 2 0,10-3 0,-1 0 0,1-3 0,0-1 0,-1-2 0,58-13 0,183-67 0,-244 72 0,14-4 0,-1-2 0,54-29 0,-86 38 0,-1-1 0,0 0 0,-1-1 0,0 0 0,0-2 0,-2 1 0,1-2 0,-2 1 0,1-2 0,9-15 0,146-278 0,-55 94 0,-105 200 0,-1 0 0,0-1 0,-1 0 0,0 0 0,-2-1 0,0 1 0,0-1 0,-2 0 0,0-24 0,-2 6 0,-1-1 0,-3 1 0,-10-45 0,10 58 0,-1-1 0,-1 1 0,-1 0 0,-1 1 0,-1 0 0,0 0 0,-24-33 0,27 45 0,0-1 0,-1 1 0,0 1 0,0-1 0,0 1 0,-1 1 0,0 0 0,0 0 0,-1 1 0,0 0 0,0 0 0,0 1 0,0 0 0,-1 1 0,1 0 0,-1 1 0,-21-2 0,0 4-1365,5 1-5461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16:39.2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1493 80 24575,'0'-1'0,"0"0"0,-1 0 0,1 0 0,0 0 0,-1 0 0,1 0 0,-1 0 0,1 0 0,-1 0 0,1 0 0,-1 1 0,0-1 0,1 0 0,-1 0 0,0 1 0,0-1 0,1 0 0,-1 1 0,0-1 0,0 1 0,0-1 0,0 1 0,0 0 0,0-1 0,0 1 0,0 0 0,-1-1 0,-31-5 0,31 6 0,-6 0 0,-1 0 0,0 0 0,1 0 0,-1 1 0,1 1 0,-1-1 0,1 1 0,-1 1 0,-14 6 0,-4 4 0,-39 25 0,11-5 0,-5-3 0,-1-2 0,-1-4 0,-2-2 0,-67 15 0,33-10 0,-98 42 0,184-62 0,1 0 0,-1 0 0,2 1 0,-1 0 0,1 1 0,0 0 0,-14 18 0,17-19 0,-28 29 0,-2-3 0,-78 59 0,93-76 0,1 2 0,1 0 0,0 1 0,2 1 0,0 1 0,1 0 0,1 1 0,-20 41 0,30-50 0,0 1 0,1 0 0,1 0 0,0 0 0,1 0 0,-2 23 0,3-8 0,2 0 0,4 41 0,-2-61 0,0 1 0,1-2 0,0 1 0,0 0 0,1 0 0,0-1 0,1 0 0,0 0 0,1 0 0,0-1 0,0 0 0,0 0 0,1 0 0,1-1 0,-1 0 0,1 0 0,0-1 0,12 7 0,-2-2 0,-1-1 0,1-1 0,1 0 0,-1-2 0,1 0 0,1-1 0,-1-1 0,31 4 0,-23-6 0,1-1 0,0-1 0,-1-2 0,1 0 0,-1-2 0,1-1 0,-1-2 0,0 0 0,44-17 0,314-148 0,-368 161 0,-1-1 0,-1-1 0,0 0 0,0-1 0,-2 0 0,1-1 0,-2-1 0,0 0 0,18-29 0,3-15 0,37-90 0,-57 119 0,-4 7 0,-1 0 0,-1-1 0,-1 0 0,4-31 0,3-101 0,-9 89 0,-3 49 0,5-58 0,-6-111 0,-2 175-227,0-1-1,-1 1 1,-1 0-1,0 0 1,-8-16-1,1 3-6598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17:05.9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3818 450 24575,'-187'-11'0,"58"1"0,-430-39 0,1-27 0,-85-10 0,223 30 0,343 48 0,-151 5 0,126 5 0,16 3 0,1 4 0,-108 25 0,175-31 0,-191 47 0,176-39 0,0 1 0,1 1 0,1 2 0,-34 21 0,55-29 0,0 0 0,1 0 0,1 1 0,-1 0 0,1 1 0,1 0 0,-1 0 0,1 1 0,1 0 0,0 0 0,0 0 0,1 1 0,1 0 0,0 0 0,0 0 0,1 1 0,-2 14 0,-1 15 0,3 0 0,2 0 0,5 65 0,-3-73 0,0-17 0,1 1 0,0-1 0,1 1 0,0-1 0,1 0 0,9 19 0,-10-26 0,1-2 0,1 1 0,-1 0 0,1-1 0,1 0 0,-1 0 0,1 0 0,1-1 0,-1 1 0,1-2 0,0 1 0,0-1 0,11 6 0,-3-3 0,1-1 0,0-1 0,0 0 0,0-1 0,24 4 0,87 6 0,-69-10 0,716 56 0,-699-56 0,870 13-925,0-61 955,-637 28 6,106-8-129,-289 10 495,155-35-1,274-119-252,-530 158-149,1 1 0,46-22 0,-66 27 0,0 0 0,0 1 0,-1-1 0,1-1 0,-1 1 0,1-1 0,-1 0 0,0 0 0,0 0 0,-1 0 0,0-1 0,1 1 0,-1-1 0,-1 0 0,3-5 0,-4 5 0,0 0 0,-1 0 0,1 0 0,-1 0 0,0 0 0,-1-1 0,1 1 0,-1 0 0,0 0 0,0 1 0,-1-1 0,1 0 0,-1 0 0,-3-4 0,-4-11 0,-24-35 0,20 37 0,-1 0 0,-1 1 0,0 1 0,-2 1 0,1 0 0,-2 1 0,0 1 0,-37-22 0,5 10 0,0 3 0,-86-27 0,-21 4-509,-229-34 0,-175 7-1169,514 67 1491,7 0 143,-834-84-263,0 52 334,715 41-690,-208 33 1,181-3-2997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17:14.24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0 379 24575,'108'30'0,"0"-4"0,147 14 0,-163-31 0,1-4 0,178-14 0,176-53 0,-316 40 0,520-97 0,-297 58 0,-90 17 0,6-9 0,-152 28 0,41-14 79,50-9-1523,-164 41-5382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17:18.0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1 158 24575,'96'-1'0,"357"8"0,-329 1 0,200 38 0,-249-29 0,0-4 0,2-3 0,99 1 0,24-22 0,328-59 0,312-55 0,-749 110-682,91-26-1,-154 34-6143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17:19.6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1165 226 24575,'1'-38'0,"-1"-44"0,0 76 0,-1 0 0,0-1 0,-1 1 0,1 0 0,-1-1 0,0 1 0,0 0 0,-1 1 0,-6-11 0,6 13 0,0-1 0,-1 1 0,1 0 0,-1 1 0,0-1 0,0 1 0,0 0 0,0-1 0,-1 2 0,1-1 0,0 0 0,-1 1 0,1 0 0,-1 0 0,0 0 0,1 1 0,-1 0 0,1 0 0,-10 0 0,-1 1 0,-1 1 0,0 0 0,1 1 0,-25 7 0,13 1 0,1 1 0,1 1 0,-29 19 0,-24 13 0,30-20 0,-53 36 0,80-46 0,1 1 0,1 0 0,0 1 0,-29 36 0,-213 314 0,200-274 0,31-47 0,-37 71 0,59-100 0,1-1 0,1 1 0,0 0 0,2 0 0,0 1 0,1 0 0,0-1 0,1 30 0,2-42 0,0 0 0,0 0 0,1 1 0,0-1 0,0 0 0,0 0 0,1 0 0,0 0 0,0 0 0,0 0 0,0 0 0,1-1 0,0 1 0,0-1 0,6 7 0,-4-7 0,0 1 0,0-1 0,1 0 0,0 0 0,0-1 0,0 1 0,0-1 0,0-1 0,1 1 0,10 2 0,3-1 0,-1-2 0,1 0 0,0 0 0,0-2 0,-1-1 0,1 0 0,26-6 0,44-12 0,-1-3 0,-2-5 0,144-64 0,10-33 0,-32 16 0,-97 57 0,56-28 0,-135 61 0,-1-1 0,56-45 0,-76 53 5,0-1 0,-1-1 0,0 1 0,-1-2 0,-1 0-1,0 0 1,0 0 0,-2-1 0,0-1 0,0 1 0,-2-1 0,6-26 0,0-15-143,-2-1 1,1-73-1,-3 36-878,-2 40-5810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7T17:52:32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13,'0'-5,"13"-1,24 5,14 2,13 2,8-1,2 0,-7 0,-11-1,-9 0,-10-1,-9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17:21.0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1353 302 24575,'-288'14'0,"246"-8"0,1 1 0,0 2 0,0 2 0,-72 30 0,-183 114 0,127-63 0,131-73 0,19-11 0,0 1 0,1 2 0,0-1 0,1 2 0,0 0 0,-22 21 0,27-17 0,2 1 0,0 0 0,0 0 0,2 0 0,-13 36 0,12-28 0,-3 3 0,2 0 0,1 0 0,2 0 0,0 1 0,2 1 0,1-1 0,2 0 0,1 53 0,3-72 0,0 1 0,1-1 0,0 0 0,1 0 0,0 0 0,1-1 0,0 1 0,0-1 0,1 0 0,0-1 0,0 1 0,13 11 0,11 10 0,58 44 0,-84-71 0,19 14 0,1-1 0,1-1 0,0-2 0,1 0 0,0-1 0,1-2 0,0-1 0,35 7 0,-26-9 0,1-2 0,-1-1 0,1-2 0,0-1 0,73-9 0,-81 3 0,0-2 0,0-1 0,-1-1 0,0-1 0,-1-2 0,0-1 0,-1-1 0,36-25 0,-2-5 0,-2-2 0,62-65 0,-82 73 0,-2-1 0,-1-2 0,29-47 0,-47 61 0,-2 0 0,0-1 0,-2 0 0,-1-1 0,-2 0 0,12-52 0,-11 18 0,-2 0 0,-3 0 0,-3-81 0,-5 100 0,-2 0 0,-2 0 0,-1 0 0,-3 1 0,-22-65 0,27 95 0,-1-1 0,0 1 0,-1 0 0,0 0 0,-1 1 0,-16-20 0,19 27 0,0 0 0,-1 0 0,0 0 0,0 1 0,0 0 0,0 0 0,0 0 0,-1 1 0,0 0 0,1 0 0,-1 1 0,0 0 0,0 0 0,-1 1 0,-9-1 0,-40 1-1365,1 6-5461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16:49.5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460 1002 24575,'35'1'0,"-1"2"0,0 2 0,0 1 0,0 1 0,-1 2 0,34 14 0,-10-6 0,1-2 0,110 12 0,-76-14 0,-12-5 0,1-3 0,95-7 0,-47 0 0,1246 2 0,-1350 1 0,0 2 0,28 6 0,23 2 0,-12-3 0,93 25 0,-100-19 0,1-2 0,72 5 0,356-14 0,-247-6 0,-166 4 0,131-4 0,-165 0 0,0-2 0,0-1 0,45-14 0,-17-1 0,224-69 0,-83 10 0,-203 79 0,-1-1 0,1 0 0,-1 0 0,0 0 0,0-1 0,0 0 0,0 0 0,0 0 0,0 0 0,-1 0 0,1-1 0,-1 0 0,0 1 0,0-1 0,-1 0 0,1-1 0,-1 1 0,0 0 0,2-6 0,-2 4 0,-1-1 0,0 0 0,0 1 0,-1-1 0,0 0 0,0 1 0,0-1 0,-1 0 0,0 1 0,0-1 0,-1 1 0,0-1 0,-3-7 0,-6-12 0,0 1 0,-1 1 0,-2 0 0,0 1 0,-2 0 0,0 1 0,-2 1 0,0 0 0,-1 2 0,-1 0 0,-1 1 0,0 1 0,-2 1 0,0 1 0,0 1 0,-1 1 0,-41-15 0,-287-91 0,-8 26 0,154 41 0,42 11 0,-1 7 0,-2 7 0,-191-6 0,120 20 0,-79-1 0,-115-13 0,41 1 0,-353 24 0,348 4 0,355-2 0,-1 3 0,1 1 0,-1 1 0,1 3 0,-55 17 0,76-18 0,-1 1 0,1 1 0,1 0 0,-1 2 0,1 0 0,1 1 0,1 1 0,-1 0 0,2 1 0,0 1 0,-27 34 0,23-21 0,2 1 0,1 0 0,1 2 0,2 0 0,-18 56 0,11-10 0,-15 103 0,18-101 0,12-60 0,1 1 0,1-1 0,0 1 0,0 40 0,4-55 0,1-1 0,0 1 0,1-1 0,-1 1 0,1-1 0,0 0 0,0 1 0,0-1 0,0 0 0,1 0 0,-1-1 0,1 1 0,0-1 0,1 1 0,-1-1 0,0 0 0,1 0 0,0 0 0,0-1 0,0 1 0,7 3 0,3 0 0,-1 0 0,1 0 0,1-1 0,-1-1 0,23 3 0,47 2 0,1-3 0,111-8 0,-135-2-682,109-21-1,-117 13-6143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7T18:00:25.8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697 1599 24575,'-1'0'0,"0"-1"0,-1 1 0,1-1 0,0 1 0,0-1 0,0 0 0,0 1 0,0-1 0,0 0 0,0 0 0,0 0 0,0 0 0,0 0 0,0 0 0,1 0 0,-1 0 0,0 0 0,1 0 0,-1 0 0,1-1 0,-1 1 0,1 0 0,0 0 0,-1 0 0,1-1 0,0 1 0,0-3 0,-5-40 0,5 39 0,-3-47 0,3 0 0,11-98 0,-6 123 0,1 0 0,1 0 0,1 1 0,1 0 0,1 0 0,2 1 0,17-29 0,4 6 0,2 1 0,1 2 0,3 2 0,73-64 0,195-133 0,-239 191 0,-11 6 0,263-179 0,-269 191 0,2 2 0,1 2 0,1 3 0,86-25 0,-106 41 0,-1 2 0,2 1 0,-1 2 0,0 1 0,1 2 0,-1 1 0,1 2 0,49 11 0,24 11 0,138 53 0,-158-48 0,-16-6 0,181 65 0,-215-72 0,-1 1 0,0 2 0,-1 1 0,40 32 0,-57-36 0,0 2 0,-2 0 0,0 0 0,-1 2 0,-1 0 0,-1 1 0,-1 1 0,-1 0 0,11 26 0,-2 5 0,-3 0 0,-2 2 0,11 60 0,-24-93 0,0 0 0,-1-1 0,-1 1 0,-2 0 0,0 1 0,-1-1 0,-1-1 0,-2 1 0,0 0 0,-1-1 0,-13 36 0,-18 25-72,-4-1-1,-3-1 1,-3-3-1,-4-2 0,-3-2 1,-4-3-1,-76 76 1,16-33-74,-5-6 1,-5-5 0,-155 95 0,146-111 145,-3-7 0,-174 73 0,230-119 0,0-4 0,-2-4 0,-2-4 0,0-3 0,-135 12 0,169-29 0,1-2 0,0-3 0,0-1 0,1-3 0,-1-2 0,-81-26 0,58 9 0,1-4 0,2-3 0,-112-69 0,-72-72 581,222 146-465,0-1 0,2-1 0,2-2 0,-53-70 0,73 86-116,1-1 0,0 0 0,1 0 0,0-1 0,2 0 0,0 0 0,1 0 0,1-1 0,0 0 0,2 0 0,0 0 0,1 0 0,1 0 0,1 0 0,5-30 0,2 9 0,2 1 0,2 0 0,1 1 0,2 0 0,1 1 0,30-47 0,7-3-280,5 3 0,3 3 0,141-145 0,-66 96-45,192-139 0,249-119-2122,-317 231-1527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21:49:05.9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1 248,'0'-1,"0"0,0 0,1 0,-1 0,0 1,0-1,1 0,-1 0,0 0,1 1,-1-1,1 0,-1 1,1-1,0 0,-1 1,1-1,0 1,-1-1,1 1,0-1,-1 1,1-1,0 1,0 0,0 0,-1-1,1 1,0 0,0 0,0 0,0 0,-1 0,1 0,0 0,0 0,0 0,0 0,1 1,35 7,28 13,11 6,2-4,117 19,-104-30,386 35,149-65,-527 10,0 4,0 5,147 20,50 21,363 5,-195-32,-213-5,-9 4,457 84,-623-86,139 4,-23-3,229 54,-130-18,-21-18,413-4,-347-27,325-4,-475-9,240-47,-244 30,329-57,258-36,-89 56,-62-7,-335 32,-63 4,224-71,-425 104,457-104,-354 83,-14 5,0 5,2 4,154 4,394 11,-46-2,-68 48,-7 45,87 13,-221-84,-130-14,728 8,-649-19,-71-12,-8 0,1120 15,-982 27,36-1,-303-26,86-4,-37-20,-38 9,63-2,-68 18,78-5,-162-9,-50 8,-1 0,21-1,57 2,-45 2,53-7,4-6,-79 12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21:49:09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1 300,'4'-3,"1"0,0 1,-1-1,1 1,0 0,0 1,1-1,-1 1,0 0,0 1,1-1,-1 1,9 1,3-2,243-17,270-22,1109-45,-805 27,-670 34,223-3,-68 15,-28 0,873 10,-596 3,318 50,-616-29,395 47,-202-43,-143-14,-26 12,407 18,873-42,-636-2,-588 17,-153-3,205 10,479 10,529-33,-680 50,-623-34,-45-6,73 2,-36-11,223 9,725 9,-689-20,205-14,-425 9,147-14,329-20,6 41,-255 3,165-3,-496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21:49:14.5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0,'5930'0,"-5762"5,201 31,160 63,-329-53,186 39,538 68,267-1,-562-126,1-29,-223-1,271 4,-604-4,-1-3,81-19,-102 16,157-31,177-27,-155 43,161-20,300-12,-595 52,652-7,-233 9,-227-5,415-6,-376 0,-62 1,-121 12,189-9,657-8,-645 20,-196-2,542 21,-92 14,4-34,-382-2,-102 0,1-5,-1-5,192-42,-229 25,-58 19,0 0,26-4,-19 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5T21:44:24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334 0,'-1'17,"0"1,-2-2,0 1,-9 29,0-5,-32 150,-21 224,48-260,-15 162,-20 53,44-326,-3 0,-1 0,-36 82,35-103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45:04.07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21:45:07.67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7T18:02:36.6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108 0,'2'27,"2"0,0-1,2 1,1-1,16 41,9 32,-31-93,10 35,8 60,-18-87,0-1,-1 1,0-1,-1 1,-1-1,0 1,-1-1,-7 22,-5-1,-1-1,-28 42,-11 23,43-68,1 0,2 1,2 0,-6 43,3-21,5-24,2-5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45:58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1463 1 24575,'-22'0'0,"-21"-1"0,1 2 0,-1 2 0,-51 10 0,-385 91 0,364-76 0,-218 86 0,317-106 0,1 1 0,0 1 0,0 1 0,1 0 0,1 1 0,0 0 0,0 1 0,1 0 0,1 1 0,-17 27 0,10-12 0,1 1 0,1 1 0,2 1 0,2 0 0,0 1 0,2 0 0,2 1 0,-6 44 0,11-50 0,1 0 0,2 1 0,0 0 0,2-1 0,1 1 0,2-1 0,0 0 0,2 0 0,1-1 0,17 38 0,-6-21 0,46 74 0,-55-103 0,1 0 0,0-1 0,1-1 0,1 0 0,0 0 0,0-1 0,1-1 0,18 11 0,-10-10 0,-1-1 0,2-1 0,0-1 0,0-1 0,0-1 0,1-1 0,0-1 0,0-1 0,1-1 0,-1-1 0,1-1 0,-1-2 0,27-3 0,-3-2 0,1-3 0,-1-2 0,-1-3 0,0-1 0,68-32 0,-78 30 0,257-131 0,-263 128 0,0 0 0,-1-2 0,-1-1 0,-1-2 0,-2 0 0,44-54 0,-6-26 0,-5 9 0,-23 47 0,81-128 0,-105 157 0,-2-1 0,0-1 0,-1 1 0,-1-2 0,-2 1 0,8-46 0,-13 58 0,-1 0 0,-1 0 0,0 0 0,0 0 0,-1-1 0,0 2 0,-1-1 0,0 0 0,0 0 0,-1 1 0,0 0 0,-1 0 0,0 0 0,-1 0 0,0 1 0,0 0 0,0 0 0,-1 1 0,-1-1 0,1 2 0,-1-1 0,0 1 0,0 0 0,-1 1 0,0-1 0,0 2 0,0-1 0,-1 2 0,1-1 0,-1 1 0,0 0 0,0 1 0,-19-2 0,27 4-45,0 0-1,-1 0 1,1 0-1,0 0 1,0 1-1,0-1 1,-1 0-1,1 1 1,0 0-1,0-1 1,0 1-1,0 0 1,0 0-1,0 0 1,0 1-1,0-1 1,0 0-1,1 1 1,-1-1-1,0 1 1,1-1-1,-1 1 1,1 0-1,0 0 0,-1-1 1,1 1-1,0 0 1,0 0-1,-1 4 1,-5 18-6781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19:16:23.6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16355 241 24575,'-49'-11'0,"-387"-39"0,238 33 0,49 2-535,-1135-90-1097,159 80 1632,0 28 0,494 0 0,-248 12 9,8 43-119,-246 11-393,310-58 1868,-124 1 41,349-14-1406,-606 4 0,-429 133 0,1469-110 0,-69 9 0,163-29 0,-480 66 0,111 33 0,17-2 0,328-86 0,-196 47 0,215-46 0,2 2 0,-91 44 0,44-6 0,2 4 0,3 5 0,2 3 0,-167 160 0,230-194 0,2 1 0,1 1 0,2 2 0,-47 83 0,60-90 0,1 1 0,1 0 0,2 1 0,1 0 0,2 1 0,2 0 0,-5 49 0,9-44 0,2 0 0,2-1 0,1 1 0,3 0 0,0-1 0,22 73 0,-17-84 0,0-2 0,1 1 0,2-2 0,1 0 0,1 0 0,1-1 0,1-1 0,1-1 0,1 0 0,28 24 0,-16-20 0,2-2 0,0-1 0,2-2 0,0-1 0,2-2 0,0-2 0,44 14 0,281 62 0,-296-78 0,122 24 0,364 23 0,544-29 0,-1076-32 0,136 8 0,223 40 0,149 62 0,-173-33 0,156 17 0,8 2 0,-309-56 0,332 22 0,1117-8 0,-1325-56-395,420-55 0,93-56 395,-115 14 0,82-8 10,357-43-259,924-126-1581,-1196 120 1830,-84 35 2208,1 59-1557,-575 45-651,203-9 0,303-7 0,-682 29 0,657-53 0,-564 43 0,-150 13 0,1-1 0,0 0 0,-1-1 0,0 0 0,0 0 0,1 0 0,-2-1 0,15-9 0,32-15 0,366-136 0,-410 159 0,0-1 0,0 0 0,0 0 0,-1-1 0,1 0 0,-2 0 0,1-1 0,9-12 0,7-11 0,21-35 0,-36 52 0,1-5 0,0 1 0,-1-1 0,-2-1 0,0 0 0,-1 0 0,0-1 0,-2 0 0,-1 0 0,0 0 0,-2 0 0,0-1 0,-2 1 0,0 0 0,-1-1 0,-1 1 0,-1 0 0,-1-1 0,-1 2 0,-1-1 0,-1 1 0,0-1 0,-2 2 0,-13-24 0,5 15 0,-2 2 0,0-1 0,-2 2 0,-1 1 0,-48-42 0,35 39 0,0 2 0,-2 2 0,-78-38 0,-32 2 0,-190-50 0,216 73 0,-21-7 0,-454-156 0,4 17 0,108 40 0,182 57 0,-9 24 0,-204-2-213,-3 38-417,-337 18 630,811 8-108,17-1-51,0 1-1,1 1 0,-1 1 1,0 1-1,1 2 1,-34 11-1,30-2-5963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19:16:26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6757 468 24575,'-12'-5'0,"0"0"0,-1 1 0,0 1 0,1 0 0,-1 0 0,-16 0 0,18 2 0,-692-27-203,574 27-53,-2070 46-940,1617-32 1629,499-8-108,-1 4 0,1 4 0,-103 28 0,-236 94-434,48-14 140,163-60-31,-303 78 0,488-134 0,-335 83 0,282-64 0,2 3 0,-112 56 0,164-68 0,1 1 0,0 2 0,1 0 0,-36 38 0,7-7 0,37-35 0,1-1 0,0 2 0,1 0 0,1 0 0,-18 31 0,24-35 0,1 0 0,0 0 0,1 0 0,0 1 0,1 0 0,0 0 0,1 0 0,1 0 0,0 0 0,0 20 0,3-10 0,1 0 0,1 0 0,1-1 0,1 0 0,1 0 0,0 0 0,2-1 0,0 0 0,1-1 0,2 0 0,-1 0 0,2-1 0,19 21 0,4 0 0,2-2 0,1-1 0,2-2 0,63 41 0,-26-27 0,2-4 0,164 67 0,189 29 0,387 39-300,14-58-844,-783-114 1146,1022 87-2,0-64 0,-362 13-375,-524-17 277,327 89 1,-317-63 762,3-9 0,207 18 1,407-24-650,-665-44-16,1-6 0,-1-7 0,278-75 0,-379 82 0,0-2 0,-1-2 0,51-27 0,-82 36 0,0-1 0,-1-1 0,0 0 0,-1-2 0,0 1 0,-1-1 0,0-1 0,-1-1 0,0 0 0,-1 0 0,-1-1 0,9-17 0,93-235 0,-109 257 0,11-31 0,-2-1 0,-2-1 0,-1 0 0,4-85 0,-11 34 0,-12-115 0,-8 74 0,-6 2 0,-65-212 0,72 289 0,-2 2 0,-2 0 0,-3 1 0,-2 2 0,-64-95 0,0 28 0,-188-192 0,200 236 0,-3 3 0,-4 4 0,-115-71 0,143 106-2,-1 2 0,-2 2 0,-97-30 0,69 33 12,-178-26 1,24 31-87,-247 10 1,484 10 72,-781 26-760,533-3 792,-270 60 1,428-60-1255,34-3-4896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19:16:34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 24575,'0'-14'-8191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19:16:34.0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14 24575,'0'-14'-8191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19:19:10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4381 86 24575,'-15'5'0,"-1"0"0,0-1 0,0 0 0,0-2 0,-1 0 0,1 0 0,-32-3 0,9 2 0,-102 4 0,-994 20 0,-218-26 0,1288 3 0,0 3 0,-94 18 0,-123 52 0,1 25 0,51-16 0,193-71 0,0 1 0,-43 24 0,65-29 0,-1 0 0,1 1 0,1 1 0,0 1 0,1 0 0,0 0 0,-14 19 0,-27 34 0,29-36 0,-40 60 0,58-78 0,1 0 0,0 1 0,1 0 0,1 0 0,0 0 0,0 0 0,1 1 0,1 0 0,-2 20 0,4-14 0,0-1 0,0 0 0,2 0 0,0 0 0,10 35 0,-8-42 0,0-1 0,0 1 0,2 0 0,-1-1 0,1 0 0,0-1 0,1 1 0,0-1 0,1 0 0,12 11 0,38 35 0,-35-31 0,1-2 0,1 0 0,45 29 0,90 38 0,28 17 0,-138-78 0,83 33 0,-94-46 0,-1 2 0,-1 1 0,-1 2 0,66 48 0,257 202 0,-314-238 0,4-1 0,2-2 0,98 41 0,-119-60 0,1-2 0,0 0 0,1-2 0,49 3 0,-48-5 0,596 13 0,-427-20 0,-139 3 0,205-5 0,-209 0 0,0-2 0,88-22 0,232-78 0,196-10 0,-286 91 0,-148 16 0,169-34 0,-166 10 0,-35 8 0,174-20 0,-53 26 0,192-13 0,50 29 0,-294 31 0,-78-9 0,156 27 0,-98-15 0,202 12 0,-293-38 0,0 3 0,0 2 0,0 4 0,104 34 0,-89-20 0,2-4 0,0-4 0,2-3 0,0-4 0,0-3 0,96-4 0,-157-4 0,1 1 0,35 7 0,30 3 0,-12-9 0,149 11 0,68-2 0,-22-2 0,6 24 0,-68-16 0,-101-9 0,67-2 0,-50-3 0,59 18 0,176 20 0,-229-22 0,220 4 0,-315-22 0,1 2 0,-1 1 0,53 15 0,-15-3 0,-36-9 0,45 10 0,1-4 0,146 5 0,1459-20 0,-1457-12 0,-67 2 0,215-31 0,35 0 0,-30 9 0,-247 17 0,11 6 0,55-7 0,-79 0 0,243 0 0,-288 14 0,147-26 0,-134 14 0,-59 12 0,48 1 0,-55 2 0,-1-1 0,58-9 0,49-24 0,135-55 0,-232 76 0,-26 10 0,0-1 0,0-1 0,0 0 0,-1 0 0,0-1 0,0-1 0,0 0 0,-1-1 0,0 0 0,19-19 0,8-15 0,2 2 0,2 2 0,59-41 0,-77 62 0,-1-1 0,0-2 0,-2 0 0,0-1 0,-2-1 0,22-30 0,-3 1 0,-16 22 0,27-44 0,-43 62 0,-1 1 0,0-1 0,-1 0 0,0 0 0,0 0 0,-2 0 0,1-1 0,1-18 0,-3 7 0,-1-1 0,-3-34 0,1 50 0,1-1 0,-1 0 0,-1 1 0,0-1 0,0 1 0,0-1 0,-1 1 0,0 1 0,-10-15 0,-7-5 0,-1 0 0,-1 2 0,-1 0 0,-1 2 0,-51-37 0,9 14 0,18 11 0,-1 3 0,-85-41 0,31 32 0,-132-34 0,-116-10 0,243 60 0,-120-23 0,-1 10 0,-321-11 0,273 36 0,-138-4 0,-264-42 0,89 6 0,-207-33 0,753 78 0,-640-95 0,668 101 0,-676-40 0,-1022 81 0,1315-24 0,220-11 0,-41 9 0,-75 1 0,102-12 0,-208-6 0,181-26 0,87 8 0,-321-11 0,-5 34 0,188 2 0,-11 11 0,32 0 0,187-11 0,-64 14 0,44-6 0,-307 45 0,-237 25 0,197-42 0,-159 12 0,-107-39 0,528-13 0,5 9 0,-267 47 0,186-18 0,169-28-106,7-1-314,0 3 1,-87 24-1,129-25-6406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19:19:26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8924 248 24575,'-81'-37'0,"-1"3"0,-140-36 0,96 41 0,-154-15 0,-544 11 0,806 33 0,-769 6-809,-1 45 782,-159 99 27,764-110 27,-272 49 643,346-76-598,-164-3 0,26-3-77,-985 37 5,918-43 0,-274-4 0,417-10 0,-23-1 0,112 13 0,-370 4 0,435-3 0,1 1 0,-1 1 0,0 1 0,1 0 0,0 1 0,0 1 0,0 1 0,1 0 0,-1 1 0,2 0 0,-1 1 0,1 1 0,0 0 0,1 1 0,0 1 0,-20 20 0,-12 19 0,23-26 0,-36 50 0,48-58 0,1 1 0,1 0 0,1 1 0,1 0 0,0 0 0,1 0 0,1 1 0,1 0 0,-2 24 0,2 25 0,7 84 0,-2-113 0,2 3 0,1 1 0,2-1 0,2-1 0,27 77 0,-13-59 0,3 0 0,53 86 0,-68-129 0,0 0 0,1 0 0,1-1 0,0-1 0,1 0 0,0-1 0,1-1 0,1 0 0,0-1 0,1 0 0,0-2 0,28 13 0,24 7 0,-28-12 0,72 40 0,-106-53 0,209 125 0,-150-94 0,94 36 0,280 69 0,-392-126 0,146 53 0,-119-39 0,1-3 0,80 15 0,202 14 0,105 20 0,252 111 0,-253-90 0,6-39 0,-176-24 0,842 57 0,-779-65 0,133 4 0,435-76 0,-645 25 0,685-16 0,-692 42 0,316-5 0,-548 0 0,1-1 0,-1-2 0,0-2 0,0-1 0,-1-3 0,67-26 0,155-55 0,-113 43 0,-95 31 0,-5 3 0,60-30 0,-94 39 0,0-1 0,-1-1 0,0 0 0,0 0 0,-1-1 0,0-1 0,-1 0 0,0 0 0,11-15 0,28-40 0,30-46 0,-71 98 0,-1-1 0,0 1 0,-1-1 0,-1 0 0,0-1 0,5-28 0,-2-43 0,-3 0 0,-8-96 0,0 66 0,2 85 0,-1 0 0,-2 0 0,0 0 0,-3 1 0,0 0 0,-2 0 0,-1 1 0,-26-52 0,-1 7 0,-80-115 0,84 145 0,-2 0 0,-1 3 0,-63-55 0,12 25 0,-96-60 0,-103-45 0,-50 7 0,147 79 0,47 26 0,84 40 0,0-3 0,-77-50 0,116 66 0,0 0 0,-1 2 0,0 0 0,0 1 0,-40-10 0,-113-14 0,118 23 0,-83-8-455,0 5 0,-161 8 0,272 5-6371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46:03.0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1 297 24575,'343'-20'0,"-3"-26"0,-95 12 0,194-32 0,-267 39 0,-37 12 0,242 7 0,-286 8 0,61-6-194,263-48 0,-309 38-783,-79 12-5849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4T23:51:59.8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0 164 24575,'5'0'0,"5"0"0,25 0 0,48 0 0,55 0 0,50 0 0,49-4 0,20-11-1031,13-8 1031,-8-4 0,-30-2 0,-40 3 0,-49 7-442,-43 6 442,-40 6-6718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6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0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4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1976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86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093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7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85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6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8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1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4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1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0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17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4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customXml" Target="../ink/ink4.xml"/><Relationship Id="rId17" Type="http://schemas.openxmlformats.org/officeDocument/2006/relationships/image" Target="../media/image36.png"/><Relationship Id="rId2" Type="http://schemas.openxmlformats.org/officeDocument/2006/relationships/image" Target="../media/image28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5" Type="http://schemas.openxmlformats.org/officeDocument/2006/relationships/image" Target="../media/image35.png"/><Relationship Id="rId10" Type="http://schemas.openxmlformats.org/officeDocument/2006/relationships/customXml" Target="../ink/ink3.xml"/><Relationship Id="rId4" Type="http://schemas.openxmlformats.org/officeDocument/2006/relationships/image" Target="../media/image22.png"/><Relationship Id="rId9" Type="http://schemas.openxmlformats.org/officeDocument/2006/relationships/image" Target="../media/image33.png"/><Relationship Id="rId1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7.png"/><Relationship Id="rId7" Type="http://schemas.openxmlformats.org/officeDocument/2006/relationships/image" Target="../media/image3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39.png"/><Relationship Id="rId7" Type="http://schemas.openxmlformats.org/officeDocument/2006/relationships/image" Target="../media/image4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customXml" Target="../ink/ink1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56.png"/><Relationship Id="rId10" Type="http://schemas.openxmlformats.org/officeDocument/2006/relationships/customXml" Target="../ink/ink15.xml"/><Relationship Id="rId4" Type="http://schemas.openxmlformats.org/officeDocument/2006/relationships/image" Target="../media/image24.png"/><Relationship Id="rId9" Type="http://schemas.openxmlformats.org/officeDocument/2006/relationships/image" Target="../media/image53.png"/><Relationship Id="rId14" Type="http://schemas.openxmlformats.org/officeDocument/2006/relationships/customXml" Target="../ink/ink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67.png"/><Relationship Id="rId4" Type="http://schemas.openxmlformats.org/officeDocument/2006/relationships/customXml" Target="../ink/ink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customXml" Target="../ink/ink21.xml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customXml" Target="../ink/ink2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29.xml"/><Relationship Id="rId18" Type="http://schemas.openxmlformats.org/officeDocument/2006/relationships/image" Target="../media/image85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12" Type="http://schemas.openxmlformats.org/officeDocument/2006/relationships/image" Target="../media/image82.png"/><Relationship Id="rId17" Type="http://schemas.openxmlformats.org/officeDocument/2006/relationships/customXml" Target="../ink/ink31.xml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customXml" Target="../ink/ink27.xml"/><Relationship Id="rId1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37.xml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image" Target="../media/image9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35.xml"/><Relationship Id="rId1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customXml" Target="../ink/ink39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customXml" Target="../ink/ink42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customXml" Target="../ink/ink44.xml"/><Relationship Id="rId10" Type="http://schemas.openxmlformats.org/officeDocument/2006/relationships/image" Target="../media/image104.png"/><Relationship Id="rId4" Type="http://schemas.openxmlformats.org/officeDocument/2006/relationships/image" Target="../media/image101.png"/><Relationship Id="rId9" Type="http://schemas.openxmlformats.org/officeDocument/2006/relationships/customXml" Target="../ink/ink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5" Type="http://schemas.openxmlformats.org/officeDocument/2006/relationships/image" Target="../media/image108.png"/><Relationship Id="rId4" Type="http://schemas.openxmlformats.org/officeDocument/2006/relationships/customXml" Target="../ink/ink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106.png"/><Relationship Id="rId7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115.png"/><Relationship Id="rId5" Type="http://schemas.openxmlformats.org/officeDocument/2006/relationships/image" Target="../media/image112.png"/><Relationship Id="rId10" Type="http://schemas.openxmlformats.org/officeDocument/2006/relationships/customXml" Target="../ink/ink52.xml"/><Relationship Id="rId4" Type="http://schemas.openxmlformats.org/officeDocument/2006/relationships/customXml" Target="../ink/ink49.xml"/><Relationship Id="rId9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128.png"/><Relationship Id="rId18" Type="http://schemas.openxmlformats.org/officeDocument/2006/relationships/customXml" Target="../ink/ink60.xml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customXml" Target="../ink/ink57.xml"/><Relationship Id="rId17" Type="http://schemas.openxmlformats.org/officeDocument/2006/relationships/image" Target="../media/image130.png"/><Relationship Id="rId2" Type="http://schemas.openxmlformats.org/officeDocument/2006/relationships/image" Target="../media/image120.png"/><Relationship Id="rId16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1" Type="http://schemas.openxmlformats.org/officeDocument/2006/relationships/image" Target="../media/image127.png"/><Relationship Id="rId5" Type="http://schemas.openxmlformats.org/officeDocument/2006/relationships/image" Target="../media/image111.png"/><Relationship Id="rId15" Type="http://schemas.openxmlformats.org/officeDocument/2006/relationships/image" Target="../media/image129.png"/><Relationship Id="rId10" Type="http://schemas.openxmlformats.org/officeDocument/2006/relationships/customXml" Target="../ink/ink56.xml"/><Relationship Id="rId19" Type="http://schemas.openxmlformats.org/officeDocument/2006/relationships/image" Target="../media/image131.png"/><Relationship Id="rId4" Type="http://schemas.openxmlformats.org/officeDocument/2006/relationships/image" Target="../media/image117.png"/><Relationship Id="rId9" Type="http://schemas.openxmlformats.org/officeDocument/2006/relationships/image" Target="../media/image126.png"/><Relationship Id="rId14" Type="http://schemas.openxmlformats.org/officeDocument/2006/relationships/customXml" Target="../ink/ink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scrapingbee.com/blog/python-web-scraping-beautiful-soup/#finding-by-class-or-id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3" Type="http://schemas.openxmlformats.org/officeDocument/2006/relationships/image" Target="../media/image119.png"/><Relationship Id="rId7" Type="http://schemas.openxmlformats.org/officeDocument/2006/relationships/image" Target="../media/image13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5" Type="http://schemas.openxmlformats.org/officeDocument/2006/relationships/image" Target="../media/image118.png"/><Relationship Id="rId4" Type="http://schemas.openxmlformats.org/officeDocument/2006/relationships/image" Target="../media/image123.png"/><Relationship Id="rId9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146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12" Type="http://schemas.openxmlformats.org/officeDocument/2006/relationships/customXml" Target="../ink/ink6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5.png"/><Relationship Id="rId5" Type="http://schemas.openxmlformats.org/officeDocument/2006/relationships/image" Target="../media/image4.png"/><Relationship Id="rId10" Type="http://schemas.openxmlformats.org/officeDocument/2006/relationships/customXml" Target="../ink/ink64.xml"/><Relationship Id="rId4" Type="http://schemas.openxmlformats.org/officeDocument/2006/relationships/image" Target="../media/image3.png"/><Relationship Id="rId9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customXml" Target="../ink/ink69.xml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12" Type="http://schemas.openxmlformats.org/officeDocument/2006/relationships/customXml" Target="../ink/ink6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9.png"/><Relationship Id="rId5" Type="http://schemas.openxmlformats.org/officeDocument/2006/relationships/image" Target="../media/image4.png"/><Relationship Id="rId10" Type="http://schemas.openxmlformats.org/officeDocument/2006/relationships/customXml" Target="../ink/ink67.xml"/><Relationship Id="rId4" Type="http://schemas.openxmlformats.org/officeDocument/2006/relationships/image" Target="../media/image3.png"/><Relationship Id="rId9" Type="http://schemas.openxmlformats.org/officeDocument/2006/relationships/image" Target="../media/image148.png"/><Relationship Id="rId1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qlpad.io/tutorial/beautiful-soup-web-scraper-python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5" Type="http://schemas.openxmlformats.org/officeDocument/2006/relationships/image" Target="../media/image158.png"/><Relationship Id="rId4" Type="http://schemas.openxmlformats.org/officeDocument/2006/relationships/customXml" Target="../ink/ink7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customXml" Target="../ink/ink7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3" Type="http://schemas.openxmlformats.org/officeDocument/2006/relationships/image" Target="../media/image106.png"/><Relationship Id="rId7" Type="http://schemas.openxmlformats.org/officeDocument/2006/relationships/image" Target="../media/image16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5" Type="http://schemas.openxmlformats.org/officeDocument/2006/relationships/image" Target="../media/image162.png"/><Relationship Id="rId4" Type="http://schemas.openxmlformats.org/officeDocument/2006/relationships/customXml" Target="../ink/ink73.xml"/><Relationship Id="rId9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3449B9F-E24B-0EAD-DCBC-6D50790455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l="15320" t="9091" r="123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5D8C9-7E81-8ABA-A667-F11C70E25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News Media Bias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7023-F901-5436-11A5-40EE88AA6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Brian Pan </a:t>
            </a:r>
          </a:p>
        </p:txBody>
      </p:sp>
    </p:spTree>
    <p:extLst>
      <p:ext uri="{BB962C8B-B14F-4D97-AF65-F5344CB8AC3E}">
        <p14:creationId xmlns:p14="http://schemas.microsoft.com/office/powerpoint/2010/main" val="137216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B9B2AB-019C-BA22-299E-68F2F0356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64707"/>
              </p:ext>
            </p:extLst>
          </p:nvPr>
        </p:nvGraphicFramePr>
        <p:xfrm>
          <a:off x="646856" y="1152983"/>
          <a:ext cx="10899033" cy="140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3011">
                  <a:extLst>
                    <a:ext uri="{9D8B030D-6E8A-4147-A177-3AD203B41FA5}">
                      <a16:colId xmlns:a16="http://schemas.microsoft.com/office/drawing/2014/main" val="891329281"/>
                    </a:ext>
                  </a:extLst>
                </a:gridCol>
                <a:gridCol w="3633011">
                  <a:extLst>
                    <a:ext uri="{9D8B030D-6E8A-4147-A177-3AD203B41FA5}">
                      <a16:colId xmlns:a16="http://schemas.microsoft.com/office/drawing/2014/main" val="759042361"/>
                    </a:ext>
                  </a:extLst>
                </a:gridCol>
                <a:gridCol w="3633011">
                  <a:extLst>
                    <a:ext uri="{9D8B030D-6E8A-4147-A177-3AD203B41FA5}">
                      <a16:colId xmlns:a16="http://schemas.microsoft.com/office/drawing/2014/main" val="456584111"/>
                    </a:ext>
                  </a:extLst>
                </a:gridCol>
              </a:tblGrid>
              <a:tr h="700265">
                <a:tc>
                  <a:txBody>
                    <a:bodyPr/>
                    <a:lstStyle/>
                    <a:p>
                      <a:r>
                        <a:rPr lang="en-US" dirty="0"/>
                        <a:t>Simple Scraper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Data Scraper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Browse 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920528"/>
                  </a:ext>
                </a:extLst>
              </a:tr>
              <a:tr h="7002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38616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83FD741-8BAE-3525-8272-575AD31ED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693" y="1592606"/>
            <a:ext cx="3605759" cy="481267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41C278-21A1-463D-6EDA-F9AA2D62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9106" y="1818164"/>
            <a:ext cx="3671346" cy="436155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38C79C-F0CE-EEEE-EE14-E71BC1264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4" y="1853248"/>
            <a:ext cx="4182475" cy="14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3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3449B9F-E24B-0EAD-DCBC-6D50790455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l="15320" t="9091" r="123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5D8C9-7E81-8ABA-A667-F11C70E25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News Media Bias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7023-F901-5436-11A5-40EE88AA6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Brian Pan </a:t>
            </a:r>
          </a:p>
        </p:txBody>
      </p:sp>
    </p:spTree>
    <p:extLst>
      <p:ext uri="{BB962C8B-B14F-4D97-AF65-F5344CB8AC3E}">
        <p14:creationId xmlns:p14="http://schemas.microsoft.com/office/powerpoint/2010/main" val="190759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8E0D-A817-19AE-6352-1D23AAE6B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9090" y="1450712"/>
            <a:ext cx="3014522" cy="4070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cap="all" dirty="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</a:rPr>
              <a:t>How can voters effectively navigate the plethora of news to make good decisions at the ballot?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Businesswoman brainstorming at board in office">
            <a:extLst>
              <a:ext uri="{FF2B5EF4-FFF2-40B4-BE49-F238E27FC236}">
                <a16:creationId xmlns:a16="http://schemas.microsoft.com/office/drawing/2014/main" id="{A4540230-6DEE-ECAA-C5BF-80D8AFD63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335934"/>
            <a:ext cx="6270662" cy="4185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1793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1BA17EB-4590-9BCF-6C39-AF962CA1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993179"/>
              </p:ext>
            </p:extLst>
          </p:nvPr>
        </p:nvGraphicFramePr>
        <p:xfrm>
          <a:off x="1007055" y="2162075"/>
          <a:ext cx="9485547" cy="3526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1849">
                  <a:extLst>
                    <a:ext uri="{9D8B030D-6E8A-4147-A177-3AD203B41FA5}">
                      <a16:colId xmlns:a16="http://schemas.microsoft.com/office/drawing/2014/main" val="3655038748"/>
                    </a:ext>
                  </a:extLst>
                </a:gridCol>
                <a:gridCol w="3161849">
                  <a:extLst>
                    <a:ext uri="{9D8B030D-6E8A-4147-A177-3AD203B41FA5}">
                      <a16:colId xmlns:a16="http://schemas.microsoft.com/office/drawing/2014/main" val="1394990038"/>
                    </a:ext>
                  </a:extLst>
                </a:gridCol>
                <a:gridCol w="3161849">
                  <a:extLst>
                    <a:ext uri="{9D8B030D-6E8A-4147-A177-3AD203B41FA5}">
                      <a16:colId xmlns:a16="http://schemas.microsoft.com/office/drawing/2014/main" val="574049138"/>
                    </a:ext>
                  </a:extLst>
                </a:gridCol>
              </a:tblGrid>
              <a:tr h="253184"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</a:rPr>
                        <a:t>Left-Leaning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</a:rPr>
                        <a:t>Right-Leaning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33078"/>
                  </a:ext>
                </a:extLst>
              </a:tr>
              <a:tr h="9824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</a:rPr>
                        <a:t>Debt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290942"/>
                  </a:ext>
                </a:extLst>
              </a:tr>
              <a:tr h="9824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</a:rPr>
                        <a:t>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62919"/>
                  </a:ext>
                </a:extLst>
              </a:tr>
              <a:tr h="98242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2"/>
                          </a:solidFill>
                        </a:rPr>
                        <a:t>Guns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85144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F89E72F-9710-9BB3-B1C8-9D19CF3C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9" y="362545"/>
            <a:ext cx="5414221" cy="931233"/>
          </a:xfrm>
        </p:spPr>
        <p:txBody>
          <a:bodyPr/>
          <a:lstStyle/>
          <a:p>
            <a:r>
              <a:rPr lang="en-US" dirty="0"/>
              <a:t>Comparing Articles </a:t>
            </a:r>
          </a:p>
        </p:txBody>
      </p:sp>
      <p:pic>
        <p:nvPicPr>
          <p:cNvPr id="5" name="Picture 6" descr="upload.wikimedia.org/wikipedia/en/thumb/f/f2/Aljaz...">
            <a:extLst>
              <a:ext uri="{FF2B5EF4-FFF2-40B4-BE49-F238E27FC236}">
                <a16:creationId xmlns:a16="http://schemas.microsoft.com/office/drawing/2014/main" id="{E19CC349-B41F-4F14-0967-A087F9FE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18" y="2836790"/>
            <a:ext cx="1823883" cy="6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The Daily Signal: Policy News ...">
            <a:extLst>
              <a:ext uri="{FF2B5EF4-FFF2-40B4-BE49-F238E27FC236}">
                <a16:creationId xmlns:a16="http://schemas.microsoft.com/office/drawing/2014/main" id="{09D2ADB8-EAD4-18B5-280A-F5D13B01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106" y="2771916"/>
            <a:ext cx="1694640" cy="94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Vox brand resources: accessing high ...">
            <a:extLst>
              <a:ext uri="{FF2B5EF4-FFF2-40B4-BE49-F238E27FC236}">
                <a16:creationId xmlns:a16="http://schemas.microsoft.com/office/drawing/2014/main" id="{E3DE488E-7D7F-3D9D-6A4C-C6DB16E8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47" y="4840306"/>
            <a:ext cx="1161760" cy="8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Alex Wagner Joins MSNBC As Senior ...">
            <a:extLst>
              <a:ext uri="{FF2B5EF4-FFF2-40B4-BE49-F238E27FC236}">
                <a16:creationId xmlns:a16="http://schemas.microsoft.com/office/drawing/2014/main" id="{37E9B03C-E2F5-D710-8551-4C4449A3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365" y="3720914"/>
            <a:ext cx="13049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Fox News Covers Made True Campaign ...">
            <a:extLst>
              <a:ext uri="{FF2B5EF4-FFF2-40B4-BE49-F238E27FC236}">
                <a16:creationId xmlns:a16="http://schemas.microsoft.com/office/drawing/2014/main" id="{7AE4CF14-A26C-9F9F-C44C-D24BEFF39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208" y="4002826"/>
            <a:ext cx="1130435" cy="6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kisspng-logo-townhall-news-columnist ...">
            <a:extLst>
              <a:ext uri="{FF2B5EF4-FFF2-40B4-BE49-F238E27FC236}">
                <a16:creationId xmlns:a16="http://schemas.microsoft.com/office/drawing/2014/main" id="{F7061D99-178D-320A-B538-18294D3A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106" y="4982936"/>
            <a:ext cx="1889294" cy="48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0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Debt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85367-FFBC-BEC9-634E-F08767D7D8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1" y="1853248"/>
            <a:ext cx="5148082" cy="414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8D9EA7-6655-D082-37B2-0DCAD9987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94" y="1743204"/>
            <a:ext cx="4815191" cy="45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upload.wikimedia.org/wikipedia/en/thumb/f/f2/Aljaz...">
            <a:extLst>
              <a:ext uri="{FF2B5EF4-FFF2-40B4-BE49-F238E27FC236}">
                <a16:creationId xmlns:a16="http://schemas.microsoft.com/office/drawing/2014/main" id="{3300FE9F-E64B-B5F7-C09B-13B69FE4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92" y="2232626"/>
            <a:ext cx="1823883" cy="6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Daily Signal: Policy News ...">
            <a:extLst>
              <a:ext uri="{FF2B5EF4-FFF2-40B4-BE49-F238E27FC236}">
                <a16:creationId xmlns:a16="http://schemas.microsoft.com/office/drawing/2014/main" id="{F72417B6-F26F-9A6F-58C2-83E7E0DF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445" y="2139706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827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Debt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85367-FFBC-BEC9-634E-F08767D7D8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6" y="1849931"/>
            <a:ext cx="5148082" cy="414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18D9EA7-6655-D082-37B2-0DCAD9987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94" y="1743204"/>
            <a:ext cx="4815191" cy="45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upload.wikimedia.org/wikipedia/en/thumb/f/f2/Aljaz...">
            <a:extLst>
              <a:ext uri="{FF2B5EF4-FFF2-40B4-BE49-F238E27FC236}">
                <a16:creationId xmlns:a16="http://schemas.microsoft.com/office/drawing/2014/main" id="{3300FE9F-E64B-B5F7-C09B-13B69FE4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92" y="2232626"/>
            <a:ext cx="1823883" cy="6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Daily Signal: Policy News ...">
            <a:extLst>
              <a:ext uri="{FF2B5EF4-FFF2-40B4-BE49-F238E27FC236}">
                <a16:creationId xmlns:a16="http://schemas.microsoft.com/office/drawing/2014/main" id="{F72417B6-F26F-9A6F-58C2-83E7E0DF4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445" y="2139706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920EC6-2FE7-400F-B709-B7AD3DB07152}"/>
              </a:ext>
            </a:extLst>
          </p:cNvPr>
          <p:cNvGrpSpPr/>
          <p:nvPr/>
        </p:nvGrpSpPr>
        <p:grpSpPr>
          <a:xfrm>
            <a:off x="2187797" y="2519165"/>
            <a:ext cx="1225440" cy="598320"/>
            <a:chOff x="2187797" y="2519165"/>
            <a:chExt cx="122544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184296-703C-E554-A9F4-3A5F7DEE9905}"/>
                    </a:ext>
                  </a:extLst>
                </p14:cNvPr>
                <p14:cNvContentPartPr/>
                <p14:nvPr/>
              </p14:nvContentPartPr>
              <p14:xfrm>
                <a:off x="2188157" y="2733365"/>
                <a:ext cx="1225080" cy="88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184296-703C-E554-A9F4-3A5F7DEE99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82037" y="2727245"/>
                  <a:ext cx="1237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7216E28-FC88-F6CF-3F32-CA84BB92944D}"/>
                    </a:ext>
                  </a:extLst>
                </p14:cNvPr>
                <p14:cNvContentPartPr/>
                <p14:nvPr/>
              </p14:nvContentPartPr>
              <p14:xfrm>
                <a:off x="2187797" y="2519165"/>
                <a:ext cx="434880" cy="598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7216E28-FC88-F6CF-3F32-CA84BB9294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81677" y="2513045"/>
                  <a:ext cx="447120" cy="61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04A4F3-1383-A5DB-A825-9308DD4BD24A}"/>
                  </a:ext>
                </a:extLst>
              </p14:cNvPr>
              <p14:cNvContentPartPr/>
              <p14:nvPr/>
            </p14:nvContentPartPr>
            <p14:xfrm>
              <a:off x="6906317" y="2449685"/>
              <a:ext cx="1633680" cy="79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04A4F3-1383-A5DB-A825-9308DD4BD2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01997" y="2445365"/>
                <a:ext cx="16423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16F4BF-6CDF-1D28-5CED-7E4E440F4953}"/>
                  </a:ext>
                </a:extLst>
              </p14:cNvPr>
              <p14:cNvContentPartPr/>
              <p14:nvPr/>
            </p14:nvContentPartPr>
            <p14:xfrm>
              <a:off x="8064077" y="5247245"/>
              <a:ext cx="467280" cy="504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16F4BF-6CDF-1D28-5CED-7E4E440F49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59757" y="5242925"/>
                <a:ext cx="475920" cy="512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1324F97-67C2-DAB5-A5A0-527DF5BCF1E9}"/>
              </a:ext>
            </a:extLst>
          </p:cNvPr>
          <p:cNvSpPr txBox="1"/>
          <p:nvPr/>
        </p:nvSpPr>
        <p:spPr>
          <a:xfrm>
            <a:off x="907914" y="6094316"/>
            <a:ext cx="5317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Noting the difference in most frequent unigrams here, The contrast is significant.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58336E-D720-B0D5-0C76-EB062F76997E}"/>
                  </a:ext>
                </a:extLst>
              </p14:cNvPr>
              <p14:cNvContentPartPr/>
              <p14:nvPr/>
            </p14:nvContentPartPr>
            <p14:xfrm>
              <a:off x="991877" y="2440685"/>
              <a:ext cx="306720" cy="55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58336E-D720-B0D5-0C76-EB062F7699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8237" y="2332685"/>
                <a:ext cx="4143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EF99C2-4B2E-4235-B7BB-8CA66E99355F}"/>
                  </a:ext>
                </a:extLst>
              </p14:cNvPr>
              <p14:cNvContentPartPr/>
              <p14:nvPr/>
            </p14:nvContentPartPr>
            <p14:xfrm>
              <a:off x="6672677" y="2495405"/>
              <a:ext cx="196920" cy="4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EF99C2-4B2E-4235-B7BB-8CA66E9935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19037" y="2387765"/>
                <a:ext cx="304560" cy="2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51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Debt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0519E-35F9-00F5-F151-E68994748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93325"/>
            <a:ext cx="4897538" cy="455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68DDFF-C02C-3C36-ABEB-87C99CB1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64" y="1398917"/>
            <a:ext cx="4897539" cy="487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upload.wikimedia.org/wikipedia/en/thumb/f/f2/Aljaz...">
            <a:extLst>
              <a:ext uri="{FF2B5EF4-FFF2-40B4-BE49-F238E27FC236}">
                <a16:creationId xmlns:a16="http://schemas.microsoft.com/office/drawing/2014/main" id="{C603B22C-1A67-1C08-37B0-0E03E0071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9" y="1853248"/>
            <a:ext cx="1823883" cy="6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The Daily Signal: Policy News ...">
            <a:extLst>
              <a:ext uri="{FF2B5EF4-FFF2-40B4-BE49-F238E27FC236}">
                <a16:creationId xmlns:a16="http://schemas.microsoft.com/office/drawing/2014/main" id="{2D4BF1FB-AEBB-CC76-598A-7D9DE740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63" y="176032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84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Debt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40519E-35F9-00F5-F151-E68994748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93325"/>
            <a:ext cx="4897538" cy="455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68DDFF-C02C-3C36-ABEB-87C99CB1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764" y="1398917"/>
            <a:ext cx="4897539" cy="487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upload.wikimedia.org/wikipedia/en/thumb/f/f2/Aljaz...">
            <a:extLst>
              <a:ext uri="{FF2B5EF4-FFF2-40B4-BE49-F238E27FC236}">
                <a16:creationId xmlns:a16="http://schemas.microsoft.com/office/drawing/2014/main" id="{C603B22C-1A67-1C08-37B0-0E03E0071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9" y="1853248"/>
            <a:ext cx="1823883" cy="6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The Daily Signal: Policy News ...">
            <a:extLst>
              <a:ext uri="{FF2B5EF4-FFF2-40B4-BE49-F238E27FC236}">
                <a16:creationId xmlns:a16="http://schemas.microsoft.com/office/drawing/2014/main" id="{2D4BF1FB-AEBB-CC76-598A-7D9DE740F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63" y="1760329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0A1DE9-D7BF-1EDF-FB36-052F9FD1E4C6}"/>
                  </a:ext>
                </a:extLst>
              </p14:cNvPr>
              <p14:cNvContentPartPr/>
              <p14:nvPr/>
            </p14:nvContentPartPr>
            <p14:xfrm>
              <a:off x="6253277" y="1653005"/>
              <a:ext cx="684360" cy="527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0A1DE9-D7BF-1EDF-FB36-052F9FD1E4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7157" y="1646885"/>
                <a:ext cx="69660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8EEE39-17FB-29F0-68E2-F7485807B0E2}"/>
                  </a:ext>
                </a:extLst>
              </p14:cNvPr>
              <p14:cNvContentPartPr/>
              <p14:nvPr/>
            </p14:nvContentPartPr>
            <p14:xfrm>
              <a:off x="6925757" y="5748725"/>
              <a:ext cx="1023480" cy="107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8EEE39-17FB-29F0-68E2-F7485807B0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19637" y="5742605"/>
                <a:ext cx="1035720" cy="1195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D1BDCC-7AA2-5624-B0B6-0495897A7D63}"/>
              </a:ext>
            </a:extLst>
          </p:cNvPr>
          <p:cNvSpPr txBox="1"/>
          <p:nvPr/>
        </p:nvSpPr>
        <p:spPr>
          <a:xfrm>
            <a:off x="8375515" y="2467509"/>
            <a:ext cx="2714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The frequent mention of the </a:t>
            </a:r>
            <a:r>
              <a:rPr lang="en-US" sz="1200" b="1" dirty="0" err="1">
                <a:solidFill>
                  <a:schemeClr val="bg1"/>
                </a:solidFill>
              </a:rPr>
              <a:t>harris-biden</a:t>
            </a:r>
            <a:r>
              <a:rPr lang="en-US" sz="1200" b="1" dirty="0">
                <a:solidFill>
                  <a:schemeClr val="bg1"/>
                </a:solidFill>
              </a:rPr>
              <a:t> administration may suggest this news is associating this administration with the debt issue. </a:t>
            </a:r>
          </a:p>
        </p:txBody>
      </p:sp>
    </p:spTree>
    <p:extLst>
      <p:ext uri="{BB962C8B-B14F-4D97-AF65-F5344CB8AC3E}">
        <p14:creationId xmlns:p14="http://schemas.microsoft.com/office/powerpoint/2010/main" val="3774796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3" y="423553"/>
            <a:ext cx="9404723" cy="1400530"/>
          </a:xfrm>
        </p:spPr>
        <p:txBody>
          <a:bodyPr/>
          <a:lstStyle/>
          <a:p>
            <a:r>
              <a:rPr lang="en-US" dirty="0"/>
              <a:t>Comparing Debt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A1414CA-75E1-C0AD-A78B-AFAF24E86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99455"/>
            <a:ext cx="4781923" cy="474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E046FD-6BEB-89FC-A550-F681BDEA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53" y="1499455"/>
            <a:ext cx="4851571" cy="49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pload.wikimedia.org/wikipedia/en/thumb/f/f2/Aljaz...">
            <a:extLst>
              <a:ext uri="{FF2B5EF4-FFF2-40B4-BE49-F238E27FC236}">
                <a16:creationId xmlns:a16="http://schemas.microsoft.com/office/drawing/2014/main" id="{D83DF4BB-8C42-0451-AE73-4935AF76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28" y="1900361"/>
            <a:ext cx="1823883" cy="6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he Daily Signal: Policy News ...">
            <a:extLst>
              <a:ext uri="{FF2B5EF4-FFF2-40B4-BE49-F238E27FC236}">
                <a16:creationId xmlns:a16="http://schemas.microsoft.com/office/drawing/2014/main" id="{CF923E64-1DDF-5446-655F-31E0E7595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25" y="1807441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78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3" y="423553"/>
            <a:ext cx="9404723" cy="1400530"/>
          </a:xfrm>
        </p:spPr>
        <p:txBody>
          <a:bodyPr/>
          <a:lstStyle/>
          <a:p>
            <a:r>
              <a:rPr lang="en-US" dirty="0"/>
              <a:t>Comparing Debt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A1414CA-75E1-C0AD-A78B-AFAF24E86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99455"/>
            <a:ext cx="4781923" cy="474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E046FD-6BEB-89FC-A550-F681BDEA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53" y="1499455"/>
            <a:ext cx="4851571" cy="49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pload.wikimedia.org/wikipedia/en/thumb/f/f2/Aljaz...">
            <a:extLst>
              <a:ext uri="{FF2B5EF4-FFF2-40B4-BE49-F238E27FC236}">
                <a16:creationId xmlns:a16="http://schemas.microsoft.com/office/drawing/2014/main" id="{D83DF4BB-8C42-0451-AE73-4935AF76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28" y="1900361"/>
            <a:ext cx="1823883" cy="6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he Daily Signal: Policy News ...">
            <a:extLst>
              <a:ext uri="{FF2B5EF4-FFF2-40B4-BE49-F238E27FC236}">
                <a16:creationId xmlns:a16="http://schemas.microsoft.com/office/drawing/2014/main" id="{CF923E64-1DDF-5446-655F-31E0E7595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25" y="1807441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3BF14A8-F50B-3FE0-5E12-F15F4C381E61}"/>
              </a:ext>
            </a:extLst>
          </p:cNvPr>
          <p:cNvGrpSpPr/>
          <p:nvPr/>
        </p:nvGrpSpPr>
        <p:grpSpPr>
          <a:xfrm>
            <a:off x="7476917" y="1993925"/>
            <a:ext cx="829440" cy="318240"/>
            <a:chOff x="7476917" y="1993925"/>
            <a:chExt cx="82944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6817815-E5DD-5862-C1E6-E575F2086947}"/>
                    </a:ext>
                  </a:extLst>
                </p14:cNvPr>
                <p14:cNvContentPartPr/>
                <p14:nvPr/>
              </p14:nvContentPartPr>
              <p14:xfrm>
                <a:off x="7509677" y="2119565"/>
                <a:ext cx="796680" cy="59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6817815-E5DD-5862-C1E6-E575F20869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03557" y="2113445"/>
                  <a:ext cx="808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25F83E-88FA-EACA-4302-474DE7E5F816}"/>
                    </a:ext>
                  </a:extLst>
                </p14:cNvPr>
                <p14:cNvContentPartPr/>
                <p14:nvPr/>
              </p14:nvContentPartPr>
              <p14:xfrm>
                <a:off x="7476917" y="1993925"/>
                <a:ext cx="421920" cy="318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25F83E-88FA-EACA-4302-474DE7E5F8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70797" y="1987805"/>
                  <a:ext cx="434160" cy="33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987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4DEB-4EA8-B002-DDDC-FA2A854E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  <a:endParaRPr lang="en-US" dirty="0"/>
          </a:p>
        </p:txBody>
      </p:sp>
      <p:pic>
        <p:nvPicPr>
          <p:cNvPr id="5" name="Picture 4" descr="Close up of checklist">
            <a:extLst>
              <a:ext uri="{FF2B5EF4-FFF2-40B4-BE49-F238E27FC236}">
                <a16:creationId xmlns:a16="http://schemas.microsoft.com/office/drawing/2014/main" id="{FD3EAE20-8F70-6519-4B71-2A928E31E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7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E4379D-E030-4125-9C07-87E8A90A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A81B-6B91-C5B6-05FC-8B6B5CE9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152" y="1945532"/>
            <a:ext cx="3322912" cy="4370961"/>
          </a:xfrm>
        </p:spPr>
        <p:txBody>
          <a:bodyPr>
            <a:normAutofit/>
          </a:bodyPr>
          <a:lstStyle/>
          <a:p>
            <a:r>
              <a:rPr lang="en-US" sz="2400" dirty="0"/>
              <a:t>Scraping/Coding Issues</a:t>
            </a:r>
          </a:p>
          <a:p>
            <a:r>
              <a:rPr lang="en-US" sz="2400" dirty="0"/>
              <a:t>Left-leaning, Right-leaning</a:t>
            </a:r>
          </a:p>
          <a:p>
            <a:r>
              <a:rPr lang="en-US" sz="2400" dirty="0"/>
              <a:t>Moderate</a:t>
            </a:r>
          </a:p>
          <a:p>
            <a:r>
              <a:rPr lang="en-US" sz="2400" dirty="0"/>
              <a:t>Overall trends </a:t>
            </a:r>
          </a:p>
          <a:p>
            <a:r>
              <a:rPr lang="en-US" sz="2400" dirty="0"/>
              <a:t>Findings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2944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Border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E1E69D-A794-9B1B-7940-AFC1BF69A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11" y="1905724"/>
            <a:ext cx="5012278" cy="44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A879B9-B3D2-869D-C842-BB7B20BF0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8" y="1853248"/>
            <a:ext cx="4905498" cy="44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lex Wagner Joins MSNBC As Senior ...">
            <a:extLst>
              <a:ext uri="{FF2B5EF4-FFF2-40B4-BE49-F238E27FC236}">
                <a16:creationId xmlns:a16="http://schemas.microsoft.com/office/drawing/2014/main" id="{B2FF20E9-1661-750B-0E18-4DC5E6F2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47" y="2260870"/>
            <a:ext cx="13049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ox News Covers Made True Campaign ...">
            <a:extLst>
              <a:ext uri="{FF2B5EF4-FFF2-40B4-BE49-F238E27FC236}">
                <a16:creationId xmlns:a16="http://schemas.microsoft.com/office/drawing/2014/main" id="{841B1DD6-1708-5812-5DFA-5793A036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727" y="2260870"/>
            <a:ext cx="1130435" cy="6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423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Border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E1E69D-A794-9B1B-7940-AFC1BF69A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511" y="1905724"/>
            <a:ext cx="5012278" cy="449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2A879B9-B3D2-869D-C842-BB7B20BF0D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28" y="1853248"/>
            <a:ext cx="4905498" cy="44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lex Wagner Joins MSNBC As Senior ...">
            <a:extLst>
              <a:ext uri="{FF2B5EF4-FFF2-40B4-BE49-F238E27FC236}">
                <a16:creationId xmlns:a16="http://schemas.microsoft.com/office/drawing/2014/main" id="{B2FF20E9-1661-750B-0E18-4DC5E6F2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47" y="2260870"/>
            <a:ext cx="13049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ox News Covers Made True Campaign ...">
            <a:extLst>
              <a:ext uri="{FF2B5EF4-FFF2-40B4-BE49-F238E27FC236}">
                <a16:creationId xmlns:a16="http://schemas.microsoft.com/office/drawing/2014/main" id="{841B1DD6-1708-5812-5DFA-5793A036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727" y="2260870"/>
            <a:ext cx="1130435" cy="6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2AC13C-0AE2-29BC-4D84-1034E8D02781}"/>
                  </a:ext>
                </a:extLst>
              </p14:cNvPr>
              <p14:cNvContentPartPr/>
              <p14:nvPr/>
            </p14:nvContentPartPr>
            <p14:xfrm>
              <a:off x="625037" y="2040365"/>
              <a:ext cx="581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2AC13C-0AE2-29BC-4D84-1034E8D027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917" y="2034245"/>
                <a:ext cx="59400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F0F4FC-8AAA-0C22-FF1E-E71B75E2DBAE}"/>
                  </a:ext>
                </a:extLst>
              </p14:cNvPr>
              <p14:cNvContentPartPr/>
              <p14:nvPr/>
            </p14:nvContentPartPr>
            <p14:xfrm>
              <a:off x="1381037" y="5651885"/>
              <a:ext cx="1466280" cy="28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F0F4FC-8AAA-0C22-FF1E-E71B75E2DB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4917" y="5645765"/>
                <a:ext cx="1478520" cy="294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B1947C6-FBFE-E17B-F4E2-23D7C0F32E1A}"/>
              </a:ext>
            </a:extLst>
          </p:cNvPr>
          <p:cNvSpPr txBox="1"/>
          <p:nvPr/>
        </p:nvSpPr>
        <p:spPr>
          <a:xfrm>
            <a:off x="3190672" y="2893914"/>
            <a:ext cx="2268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On the border issue, it seems MSNBC is associating the border issue with the Trump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303976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Border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77CC08-FF6A-C6A3-2E26-C75DD225FA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7822"/>
            <a:ext cx="4656814" cy="446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9BF51D0-0DF5-017B-1775-9B923ECB0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94193"/>
            <a:ext cx="4820834" cy="467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Alex Wagner Joins MSNBC As Senior ...">
            <a:extLst>
              <a:ext uri="{FF2B5EF4-FFF2-40B4-BE49-F238E27FC236}">
                <a16:creationId xmlns:a16="http://schemas.microsoft.com/office/drawing/2014/main" id="{AA136C30-C169-C3D0-9D89-B2CC950CC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085" y="2017678"/>
            <a:ext cx="13049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Fox News Covers Made True Campaign ...">
            <a:extLst>
              <a:ext uri="{FF2B5EF4-FFF2-40B4-BE49-F238E27FC236}">
                <a16:creationId xmlns:a16="http://schemas.microsoft.com/office/drawing/2014/main" id="{047209EC-FAC0-D0F4-F1EB-46091736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379" y="1384634"/>
            <a:ext cx="1130435" cy="6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24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Border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1AC773-FC94-3477-718F-628546EBCD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39545"/>
            <a:ext cx="4886528" cy="495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AB79716-CB1D-0EAE-8FE8-9E5B6428F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3" y="1420062"/>
            <a:ext cx="5095064" cy="498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lex Wagner Joins MSNBC As Senior ...">
            <a:extLst>
              <a:ext uri="{FF2B5EF4-FFF2-40B4-BE49-F238E27FC236}">
                <a16:creationId xmlns:a16="http://schemas.microsoft.com/office/drawing/2014/main" id="{5C8EC6A8-8AEA-F379-A73E-AFAAA381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906" y="1745304"/>
            <a:ext cx="13049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Fox News Covers Made True Campaign ...">
            <a:extLst>
              <a:ext uri="{FF2B5EF4-FFF2-40B4-BE49-F238E27FC236}">
                <a16:creationId xmlns:a16="http://schemas.microsoft.com/office/drawing/2014/main" id="{F17F95B5-8391-80EB-6B49-886B5A191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093" y="1112260"/>
            <a:ext cx="1130435" cy="6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8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Guns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6AB223-0930-7EF2-B7DB-02703A2E94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66" y="1386428"/>
            <a:ext cx="5452671" cy="48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E782CD-DE0B-B5BB-3479-22B60A0E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5" y="1426436"/>
            <a:ext cx="54864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Vox brand resources: accessing high ...">
            <a:extLst>
              <a:ext uri="{FF2B5EF4-FFF2-40B4-BE49-F238E27FC236}">
                <a16:creationId xmlns:a16="http://schemas.microsoft.com/office/drawing/2014/main" id="{F443BD09-5D28-DC5F-F20D-4BB9ECBF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341" y="1755971"/>
            <a:ext cx="1161760" cy="8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kisspng-logo-townhall-news-columnist ...">
            <a:extLst>
              <a:ext uri="{FF2B5EF4-FFF2-40B4-BE49-F238E27FC236}">
                <a16:creationId xmlns:a16="http://schemas.microsoft.com/office/drawing/2014/main" id="{27BC095E-ED68-3992-B842-95750246F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915" y="1853248"/>
            <a:ext cx="1889294" cy="48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86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Guns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6AB223-0930-7EF2-B7DB-02703A2E94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66" y="1386428"/>
            <a:ext cx="5452671" cy="484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BE782CD-DE0B-B5BB-3479-22B60A0E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5" y="1426436"/>
            <a:ext cx="54864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Vox brand resources: accessing high ...">
            <a:extLst>
              <a:ext uri="{FF2B5EF4-FFF2-40B4-BE49-F238E27FC236}">
                <a16:creationId xmlns:a16="http://schemas.microsoft.com/office/drawing/2014/main" id="{F443BD09-5D28-DC5F-F20D-4BB9ECBFF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341" y="1755971"/>
            <a:ext cx="1161760" cy="8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kisspng-logo-townhall-news-columnist ...">
            <a:extLst>
              <a:ext uri="{FF2B5EF4-FFF2-40B4-BE49-F238E27FC236}">
                <a16:creationId xmlns:a16="http://schemas.microsoft.com/office/drawing/2014/main" id="{27BC095E-ED68-3992-B842-95750246F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915" y="1853248"/>
            <a:ext cx="1889294" cy="48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D4AF30-F410-56F0-A488-5F8B1866CB34}"/>
                  </a:ext>
                </a:extLst>
              </p14:cNvPr>
              <p14:cNvContentPartPr/>
              <p14:nvPr/>
            </p14:nvContentPartPr>
            <p14:xfrm>
              <a:off x="8197997" y="5485925"/>
              <a:ext cx="352440" cy="33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D4AF30-F410-56F0-A488-5F8B1866CB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91877" y="5479805"/>
                <a:ext cx="3646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B822E6-14A8-83DA-0267-C3BCF61DED2F}"/>
                  </a:ext>
                </a:extLst>
              </p14:cNvPr>
              <p14:cNvContentPartPr/>
              <p14:nvPr/>
            </p14:nvContentPartPr>
            <p14:xfrm>
              <a:off x="8973797" y="5427605"/>
              <a:ext cx="199080" cy="30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B822E6-14A8-83DA-0267-C3BCF61DED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7677" y="5421485"/>
                <a:ext cx="2113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C1FA57-5154-A1F7-6486-C9AB35AF0B73}"/>
                  </a:ext>
                </a:extLst>
              </p14:cNvPr>
              <p14:cNvContentPartPr/>
              <p14:nvPr/>
            </p14:nvContentPartPr>
            <p14:xfrm>
              <a:off x="10996997" y="5505365"/>
              <a:ext cx="471600" cy="38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C1FA57-5154-A1F7-6486-C9AB35AF0B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90877" y="5499245"/>
                <a:ext cx="4838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CDFE348-3D78-F259-14AA-EFEBB652B548}"/>
                  </a:ext>
                </a:extLst>
              </p14:cNvPr>
              <p14:cNvContentPartPr/>
              <p14:nvPr/>
            </p14:nvContentPartPr>
            <p14:xfrm>
              <a:off x="4717157" y="5456765"/>
              <a:ext cx="253800" cy="346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CDFE348-3D78-F259-14AA-EFEBB652B5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1037" y="5450645"/>
                <a:ext cx="2660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E3BBDF-8154-A129-6ABE-1AF3AD9E907B}"/>
                  </a:ext>
                </a:extLst>
              </p14:cNvPr>
              <p14:cNvContentPartPr/>
              <p14:nvPr/>
            </p14:nvContentPartPr>
            <p14:xfrm>
              <a:off x="5247797" y="5515085"/>
              <a:ext cx="355320" cy="381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E3BBDF-8154-A129-6ABE-1AF3AD9E90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1677" y="5508965"/>
                <a:ext cx="367560" cy="394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17942F5-98D3-6E44-204C-F88EDBD98FDF}"/>
              </a:ext>
            </a:extLst>
          </p:cNvPr>
          <p:cNvSpPr txBox="1"/>
          <p:nvPr/>
        </p:nvSpPr>
        <p:spPr>
          <a:xfrm>
            <a:off x="3570036" y="3035461"/>
            <a:ext cx="2033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A contrast of unigrams gives insight into differences in values </a:t>
            </a:r>
          </a:p>
        </p:txBody>
      </p:sp>
    </p:spTree>
    <p:extLst>
      <p:ext uri="{BB962C8B-B14F-4D97-AF65-F5344CB8AC3E}">
        <p14:creationId xmlns:p14="http://schemas.microsoft.com/office/powerpoint/2010/main" val="3984527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Guns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3AEE1E9-5CEF-8638-BAFB-7FD93AB7E7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21" y="1350895"/>
            <a:ext cx="5168033" cy="48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D477FFE-4C76-0F61-4F6C-7C5DA174C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58" y="1337688"/>
            <a:ext cx="5168033" cy="506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Vox brand resources: accessing high ...">
            <a:extLst>
              <a:ext uri="{FF2B5EF4-FFF2-40B4-BE49-F238E27FC236}">
                <a16:creationId xmlns:a16="http://schemas.microsoft.com/office/drawing/2014/main" id="{DD459AAB-3A37-DF41-9EB0-634A6BC1F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413" y="1775427"/>
            <a:ext cx="1161760" cy="8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kisspng-logo-townhall-news-columnist ...">
            <a:extLst>
              <a:ext uri="{FF2B5EF4-FFF2-40B4-BE49-F238E27FC236}">
                <a16:creationId xmlns:a16="http://schemas.microsoft.com/office/drawing/2014/main" id="{31ACA55C-674E-4CE2-9DA8-AB6F8C4C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996" y="1743068"/>
            <a:ext cx="1889294" cy="48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9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2C3B-3E7F-5D89-8F57-7F00AE5A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Guns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57E0E9E-32A6-9C4F-7B21-B4B9130659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793" y="1457359"/>
            <a:ext cx="4949566" cy="48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1084BFD-8C4C-FE9D-3D25-C7474FF1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57359"/>
            <a:ext cx="4933011" cy="49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Vox brand resources: accessing high ...">
            <a:extLst>
              <a:ext uri="{FF2B5EF4-FFF2-40B4-BE49-F238E27FC236}">
                <a16:creationId xmlns:a16="http://schemas.microsoft.com/office/drawing/2014/main" id="{FF95ADD2-8D73-A053-290D-102332B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44" y="1725329"/>
            <a:ext cx="998131" cy="71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kisspng-logo-townhall-news-columnist ...">
            <a:extLst>
              <a:ext uri="{FF2B5EF4-FFF2-40B4-BE49-F238E27FC236}">
                <a16:creationId xmlns:a16="http://schemas.microsoft.com/office/drawing/2014/main" id="{786015BA-8D30-B3B7-DDEE-D75A6814F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187" y="1832333"/>
            <a:ext cx="1889294" cy="48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151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10248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251" name="Picture 10250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253" name="Oval 10252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55" name="Picture 10254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257" name="Picture 10256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259" name="Rectangle 10258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1FC9F-07E8-3A00-DAE0-B8C77A98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656618"/>
            <a:ext cx="3352375" cy="4847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dirty="0"/>
              <a:t>Liberal </a:t>
            </a:r>
          </a:p>
        </p:txBody>
      </p:sp>
      <p:sp>
        <p:nvSpPr>
          <p:cNvPr id="10261" name="Rectangle 10260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3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5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0ED2DD3C-11CB-601C-0CF8-CD130061D8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068" y="647698"/>
            <a:ext cx="5548233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788966-C656-A82D-8294-112EEA15C02B}"/>
              </a:ext>
            </a:extLst>
          </p:cNvPr>
          <p:cNvSpPr txBox="1"/>
          <p:nvPr/>
        </p:nvSpPr>
        <p:spPr>
          <a:xfrm>
            <a:off x="7900068" y="1371600"/>
            <a:ext cx="4291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Several words are more frequent than others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Certain words are emphasized a lot more than others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Key issues around ‘debt’,’</a:t>
            </a:r>
            <a:r>
              <a:rPr lang="en-US" dirty="0" err="1"/>
              <a:t>harris</a:t>
            </a:r>
            <a:r>
              <a:rPr lang="en-US" dirty="0"/>
              <a:t>’,’trump’ and ‘guns’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8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FC9F-07E8-3A00-DAE0-B8C77A98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/>
              <a:t>Conservative</a:t>
            </a:r>
          </a:p>
        </p:txBody>
      </p:sp>
      <p:sp>
        <p:nvSpPr>
          <p:cNvPr id="11275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9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274" name="Picture 10">
            <a:extLst>
              <a:ext uri="{FF2B5EF4-FFF2-40B4-BE49-F238E27FC236}">
                <a16:creationId xmlns:a16="http://schemas.microsoft.com/office/drawing/2014/main" id="{1BC8A1FA-9049-2C9C-3892-8394A345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71" y="571500"/>
            <a:ext cx="5773434" cy="578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03125F-F595-36EF-C649-D1A6BDEF1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712129" cy="4195481"/>
          </a:xfrm>
        </p:spPr>
        <p:txBody>
          <a:bodyPr/>
          <a:lstStyle/>
          <a:p>
            <a:pPr lvl="0"/>
            <a:r>
              <a:rPr lang="en-US" dirty="0"/>
              <a:t>Few words are pronounced</a:t>
            </a:r>
          </a:p>
          <a:p>
            <a:pPr lvl="0"/>
            <a:r>
              <a:rPr lang="en-US" dirty="0"/>
              <a:t>Word disparity is not as pronounced, words are mentioned at roughly same frequency </a:t>
            </a:r>
          </a:p>
          <a:p>
            <a:pPr lvl="0"/>
            <a:r>
              <a:rPr lang="en-US"/>
              <a:t>Little mention of Trump, strong focus on Biden-Harris  </a:t>
            </a:r>
          </a:p>
        </p:txBody>
      </p:sp>
    </p:spTree>
    <p:extLst>
      <p:ext uri="{BB962C8B-B14F-4D97-AF65-F5344CB8AC3E}">
        <p14:creationId xmlns:p14="http://schemas.microsoft.com/office/powerpoint/2010/main" val="27434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 code background">
            <a:extLst>
              <a:ext uri="{FF2B5EF4-FFF2-40B4-BE49-F238E27FC236}">
                <a16:creationId xmlns:a16="http://schemas.microsoft.com/office/drawing/2014/main" id="{6CB204DA-F13C-DCEC-4803-D9A06F1F27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b="17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144DB0-7410-41A8-BE1E-68212DB75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9A00E-1569-72D5-30D2-CEC0AC1D8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/>
          </a:bodyPr>
          <a:lstStyle/>
          <a:p>
            <a:r>
              <a:rPr lang="en-US" sz="2800"/>
              <a:t>Common Issues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916B3-7C95-40F3-9194-3D9FE002D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2548-C014-455C-38E8-DB5C90770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932" y="1447800"/>
            <a:ext cx="6557921" cy="4800599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First division is the menu/site heading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Specific IDs/tags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A lot of noise 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Differing classes </a:t>
            </a:r>
            <a:br>
              <a:rPr lang="en-US" sz="1800" dirty="0"/>
            </a:b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Extracted text contains html tags </a:t>
            </a:r>
          </a:p>
          <a:p>
            <a:pPr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984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FC9F-07E8-3A00-DAE0-B8C77A98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/>
              <a:t>Conservative</a:t>
            </a:r>
          </a:p>
        </p:txBody>
      </p:sp>
      <p:sp>
        <p:nvSpPr>
          <p:cNvPr id="11275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9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274" name="Picture 10">
            <a:extLst>
              <a:ext uri="{FF2B5EF4-FFF2-40B4-BE49-F238E27FC236}">
                <a16:creationId xmlns:a16="http://schemas.microsoft.com/office/drawing/2014/main" id="{1BC8A1FA-9049-2C9C-3892-8394A345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271" y="571500"/>
            <a:ext cx="5773434" cy="578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25337-40F7-0B56-A16C-B2A682AF41D9}"/>
              </a:ext>
            </a:extLst>
          </p:cNvPr>
          <p:cNvSpPr txBox="1"/>
          <p:nvPr/>
        </p:nvSpPr>
        <p:spPr>
          <a:xfrm>
            <a:off x="5945270" y="2924811"/>
            <a:ext cx="60943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rgbClr val="E71224"/>
                </a:solidFill>
              </a:rPr>
              <a:t>Trump?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6CD53C-18C5-1CDF-FB65-3EAD319B7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630193" cy="4195481"/>
          </a:xfrm>
        </p:spPr>
        <p:txBody>
          <a:bodyPr/>
          <a:lstStyle/>
          <a:p>
            <a:pPr lvl="0"/>
            <a:r>
              <a:rPr lang="en-US"/>
              <a:t>Few words are pronounced</a:t>
            </a:r>
          </a:p>
          <a:p>
            <a:pPr lvl="0"/>
            <a:r>
              <a:rPr lang="en-US"/>
              <a:t>Word disparity is not as pronounced, words are mentioned at roughly same frequency </a:t>
            </a:r>
          </a:p>
          <a:p>
            <a:pPr lvl="0"/>
            <a:r>
              <a:rPr lang="en-US"/>
              <a:t>Little mention of Trump, strong focus on Biden-Harris  </a:t>
            </a:r>
          </a:p>
        </p:txBody>
      </p:sp>
    </p:spTree>
    <p:extLst>
      <p:ext uri="{BB962C8B-B14F-4D97-AF65-F5344CB8AC3E}">
        <p14:creationId xmlns:p14="http://schemas.microsoft.com/office/powerpoint/2010/main" val="3348810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FCB0-1B22-3888-8BC3-6E7746E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F6572-36BB-2444-01D0-78B5D6DE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61773D1-98CE-37A7-C527-8309E044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2418"/>
            <a:ext cx="54864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DC4F1F1-86E2-195D-BD50-C54D429A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45" y="1495413"/>
            <a:ext cx="5201055" cy="498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28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FCB0-1B22-3888-8BC3-6E7746E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F6572-36BB-2444-01D0-78B5D6DE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61773D1-98CE-37A7-C527-8309E044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2418"/>
            <a:ext cx="54864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ADC4F1F1-86E2-195D-BD50-C54D429A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45" y="1495413"/>
            <a:ext cx="5201055" cy="498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EBBA99-A217-DA7B-82A2-9E5269ADC390}"/>
                  </a:ext>
                </a:extLst>
              </p14:cNvPr>
              <p14:cNvContentPartPr/>
              <p14:nvPr/>
            </p14:nvContentPartPr>
            <p14:xfrm>
              <a:off x="1331357" y="1759925"/>
              <a:ext cx="1238400" cy="159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EBBA99-A217-DA7B-82A2-9E5269ADC3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5237" y="1753805"/>
                <a:ext cx="1250640" cy="16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8EFB8D-085D-80F0-EF88-46C8FD94783D}"/>
                  </a:ext>
                </a:extLst>
              </p14:cNvPr>
              <p14:cNvContentPartPr/>
              <p14:nvPr/>
            </p14:nvContentPartPr>
            <p14:xfrm>
              <a:off x="6671237" y="1798085"/>
              <a:ext cx="1549440" cy="147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8EFB8D-085D-80F0-EF88-46C8FD9478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5117" y="1791965"/>
                <a:ext cx="1561680" cy="1483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6A0BA1-2B0D-153E-7034-B4CD4393AD4B}"/>
              </a:ext>
            </a:extLst>
          </p:cNvPr>
          <p:cNvSpPr txBox="1"/>
          <p:nvPr/>
        </p:nvSpPr>
        <p:spPr>
          <a:xfrm>
            <a:off x="3063470" y="2052918"/>
            <a:ext cx="3162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</a:rPr>
              <a:t>Shape of curve suggests right-leaning emphasize very few words</a:t>
            </a:r>
          </a:p>
        </p:txBody>
      </p:sp>
    </p:spTree>
    <p:extLst>
      <p:ext uri="{BB962C8B-B14F-4D97-AF65-F5344CB8AC3E}">
        <p14:creationId xmlns:p14="http://schemas.microsoft.com/office/powerpoint/2010/main" val="3889647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6C71-E516-AD34-AEBA-22A12692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64D323-1C0B-C25E-8326-CDC577A9C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162732"/>
              </p:ext>
            </p:extLst>
          </p:nvPr>
        </p:nvGraphicFramePr>
        <p:xfrm>
          <a:off x="646111" y="1512780"/>
          <a:ext cx="10482328" cy="47333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20582">
                  <a:extLst>
                    <a:ext uri="{9D8B030D-6E8A-4147-A177-3AD203B41FA5}">
                      <a16:colId xmlns:a16="http://schemas.microsoft.com/office/drawing/2014/main" val="423442141"/>
                    </a:ext>
                  </a:extLst>
                </a:gridCol>
                <a:gridCol w="2620582">
                  <a:extLst>
                    <a:ext uri="{9D8B030D-6E8A-4147-A177-3AD203B41FA5}">
                      <a16:colId xmlns:a16="http://schemas.microsoft.com/office/drawing/2014/main" val="786954455"/>
                    </a:ext>
                  </a:extLst>
                </a:gridCol>
                <a:gridCol w="2620582">
                  <a:extLst>
                    <a:ext uri="{9D8B030D-6E8A-4147-A177-3AD203B41FA5}">
                      <a16:colId xmlns:a16="http://schemas.microsoft.com/office/drawing/2014/main" val="712292638"/>
                    </a:ext>
                  </a:extLst>
                </a:gridCol>
                <a:gridCol w="2620582">
                  <a:extLst>
                    <a:ext uri="{9D8B030D-6E8A-4147-A177-3AD203B41FA5}">
                      <a16:colId xmlns:a16="http://schemas.microsoft.com/office/drawing/2014/main" val="1824692694"/>
                    </a:ext>
                  </a:extLst>
                </a:gridCol>
              </a:tblGrid>
              <a:tr h="583739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Left-Leaning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Right-Leaning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027309"/>
                  </a:ext>
                </a:extLst>
              </a:tr>
              <a:tr h="1040679">
                <a:tc>
                  <a:txBody>
                    <a:bodyPr/>
                    <a:lstStyle/>
                    <a:p>
                      <a:r>
                        <a:rPr lang="en-US" sz="1800" dirty="0"/>
                        <a:t>Actors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Significant mention of Trump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Partial against Biden-Harris, little mention of Trump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Emphasize political regimes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900091"/>
                  </a:ext>
                </a:extLst>
              </a:tr>
              <a:tr h="583739">
                <a:tc>
                  <a:txBody>
                    <a:bodyPr/>
                    <a:lstStyle/>
                    <a:p>
                      <a:r>
                        <a:rPr lang="en-US" sz="1800" dirty="0"/>
                        <a:t>Debt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More emphasis on spending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More emphasis on Biden-Harris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Feature some mention of parties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977539"/>
                  </a:ext>
                </a:extLst>
              </a:tr>
              <a:tr h="583739">
                <a:tc>
                  <a:txBody>
                    <a:bodyPr/>
                    <a:lstStyle/>
                    <a:p>
                      <a:r>
                        <a:rPr lang="en-US" sz="1800" dirty="0"/>
                        <a:t>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Significant emphasis on Trump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Some emphasis on politics, but no mention of 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Feature some mention of parties 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830561"/>
                  </a:ext>
                </a:extLst>
              </a:tr>
              <a:tr h="583739">
                <a:tc>
                  <a:txBody>
                    <a:bodyPr/>
                    <a:lstStyle/>
                    <a:p>
                      <a:r>
                        <a:rPr lang="en-US" sz="1800" dirty="0"/>
                        <a:t>Guns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Emphasis on regulation and women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Emphasis on laws, rights, and defense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Mention ‘Americans’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08686"/>
                  </a:ext>
                </a:extLst>
              </a:tr>
              <a:tr h="583739">
                <a:tc>
                  <a:txBody>
                    <a:bodyPr/>
                    <a:lstStyle/>
                    <a:p>
                      <a:r>
                        <a:rPr lang="en-US" sz="1800" dirty="0"/>
                        <a:t>Word 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couple words are regularly emphasized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Very few words stand out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Heavily stresses certain word/rhetoric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77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369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7A04-2F75-4EDB-D6E8-1BBBEE98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E6769F-1953-CF1F-FC75-58329D12D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356716"/>
              </p:ext>
            </p:extLst>
          </p:nvPr>
        </p:nvGraphicFramePr>
        <p:xfrm>
          <a:off x="470169" y="1255126"/>
          <a:ext cx="11075720" cy="5498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108">
                  <a:extLst>
                    <a:ext uri="{9D8B030D-6E8A-4147-A177-3AD203B41FA5}">
                      <a16:colId xmlns:a16="http://schemas.microsoft.com/office/drawing/2014/main" val="1700733161"/>
                    </a:ext>
                  </a:extLst>
                </a:gridCol>
                <a:gridCol w="2101174">
                  <a:extLst>
                    <a:ext uri="{9D8B030D-6E8A-4147-A177-3AD203B41FA5}">
                      <a16:colId xmlns:a16="http://schemas.microsoft.com/office/drawing/2014/main" val="1643469073"/>
                    </a:ext>
                  </a:extLst>
                </a:gridCol>
                <a:gridCol w="1867711">
                  <a:extLst>
                    <a:ext uri="{9D8B030D-6E8A-4147-A177-3AD203B41FA5}">
                      <a16:colId xmlns:a16="http://schemas.microsoft.com/office/drawing/2014/main" val="635914427"/>
                    </a:ext>
                  </a:extLst>
                </a:gridCol>
                <a:gridCol w="3297676">
                  <a:extLst>
                    <a:ext uri="{9D8B030D-6E8A-4147-A177-3AD203B41FA5}">
                      <a16:colId xmlns:a16="http://schemas.microsoft.com/office/drawing/2014/main" val="1469011634"/>
                    </a:ext>
                  </a:extLst>
                </a:gridCol>
                <a:gridCol w="1896051">
                  <a:extLst>
                    <a:ext uri="{9D8B030D-6E8A-4147-A177-3AD203B41FA5}">
                      <a16:colId xmlns:a16="http://schemas.microsoft.com/office/drawing/2014/main" val="994439837"/>
                    </a:ext>
                  </a:extLst>
                </a:gridCol>
              </a:tblGrid>
              <a:tr h="3780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WordCloud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765369"/>
                  </a:ext>
                </a:extLst>
              </a:tr>
              <a:tr h="652496">
                <a:tc>
                  <a:txBody>
                    <a:bodyPr/>
                    <a:lstStyle/>
                    <a:p>
                      <a:r>
                        <a:rPr lang="en-US" dirty="0"/>
                        <a:t>Contextual 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Effective in identifying values/frame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effective. Not many trigrams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Effective in identifying values/frame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614156"/>
                  </a:ext>
                </a:extLst>
              </a:tr>
              <a:tr h="378033"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– easy to understand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Simple – easy to understand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Simple – easy to understand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– difficult to interpret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880827"/>
                  </a:ext>
                </a:extLst>
              </a:tr>
              <a:tr h="378033">
                <a:tc>
                  <a:txBody>
                    <a:bodyPr/>
                    <a:lstStyle/>
                    <a:p>
                      <a:r>
                        <a:rPr lang="en-US" dirty="0"/>
                        <a:t>Information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 – little information attributed to few 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23131"/>
                  </a:ext>
                </a:extLst>
              </a:tr>
              <a:tr h="378033">
                <a:tc>
                  <a:txBody>
                    <a:bodyPr/>
                    <a:lstStyle/>
                    <a:p>
                      <a:r>
                        <a:rPr lang="en-US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Simple, easy to interpret, highlights details quickly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as unigram; highlights compound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Effective in finding phrases or emphasized clusters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Birds-eye view of data. Easy to spot textual emphasis and values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963"/>
                  </a:ext>
                </a:extLst>
              </a:tr>
              <a:tr h="378033">
                <a:tc>
                  <a:txBody>
                    <a:bodyPr/>
                    <a:lstStyle/>
                    <a:p>
                      <a:r>
                        <a:rPr lang="en-US" dirty="0"/>
                        <a:t>Disadvantage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Strong bias for adjectives (e.g. ‘gun’ owners)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Leaves out important words that are not 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sparse findings due to infrequency of trigrams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 to extract further information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59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992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2F76-8036-CB21-B333-B356F6E4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685" y="2228015"/>
            <a:ext cx="5209941" cy="1828419"/>
          </a:xfrm>
        </p:spPr>
        <p:txBody>
          <a:bodyPr/>
          <a:lstStyle/>
          <a:p>
            <a:r>
              <a:rPr lang="en-US" sz="6000" dirty="0"/>
              <a:t>Text Analysis </a:t>
            </a:r>
          </a:p>
        </p:txBody>
      </p:sp>
    </p:spTree>
    <p:extLst>
      <p:ext uri="{BB962C8B-B14F-4D97-AF65-F5344CB8AC3E}">
        <p14:creationId xmlns:p14="http://schemas.microsoft.com/office/powerpoint/2010/main" val="228132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032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7" name="Oval 1036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4F39B-923A-65F7-47BC-E397A5A2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Correlation 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3407F3-60BA-D221-258C-292047A4B1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-2"/>
            <a:ext cx="7974419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43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F39B-923A-65F7-47BC-E397A5A2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4B334-5D55-C80F-5454-106C5EBC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28" y="1394274"/>
            <a:ext cx="11045461" cy="917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1853E-AAE6-9ADA-439A-95431340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52" y="2447679"/>
            <a:ext cx="9064963" cy="419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13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F39B-923A-65F7-47BC-E397A5A2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D9477-96E5-ED22-70EB-9CA75055A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0776B-E352-BB8B-80AE-86B1B98E4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8" y="1731074"/>
            <a:ext cx="11459149" cy="48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51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0D43BC-D69D-E335-4E2D-63F20F89BF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41963"/>
            <a:ext cx="7435075" cy="507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5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 code background">
            <a:extLst>
              <a:ext uri="{FF2B5EF4-FFF2-40B4-BE49-F238E27FC236}">
                <a16:creationId xmlns:a16="http://schemas.microsoft.com/office/drawing/2014/main" id="{BE98EF5C-FAA1-194D-B758-1EAF379D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b="17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144DB0-7410-41A8-BE1E-68212DB75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9A00E-1569-72D5-30D2-CEC0AC1D8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95728"/>
            <a:ext cx="6557921" cy="767688"/>
          </a:xfrm>
        </p:spPr>
        <p:txBody>
          <a:bodyPr anchor="b">
            <a:normAutofit/>
          </a:bodyPr>
          <a:lstStyle/>
          <a:p>
            <a:r>
              <a:rPr lang="en-US" sz="2800"/>
              <a:t>Common Issues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4916B3-7C95-40F3-9194-3D9FE002D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2548-C014-455C-38E8-DB5C90770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932" y="1447800"/>
            <a:ext cx="6557921" cy="4800599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1800"/>
              <a:t>First division is the menu/site heading</a:t>
            </a:r>
          </a:p>
          <a:p>
            <a:pPr lvl="1">
              <a:buFontTx/>
              <a:buChar char="-"/>
            </a:pPr>
            <a:r>
              <a:rPr lang="en-US">
                <a:solidFill>
                  <a:srgbClr val="FFC000"/>
                </a:solidFill>
              </a:rPr>
              <a:t>Targeting labels </a:t>
            </a:r>
          </a:p>
          <a:p>
            <a:pPr>
              <a:buFontTx/>
              <a:buChar char="-"/>
            </a:pPr>
            <a:r>
              <a:rPr lang="en-US" sz="1800"/>
              <a:t>Specific IDs/tags</a:t>
            </a:r>
          </a:p>
          <a:p>
            <a:pPr lvl="1">
              <a:buFontTx/>
              <a:buChar char="-"/>
            </a:pPr>
            <a:r>
              <a:rPr lang="en-US">
                <a:solidFill>
                  <a:srgbClr val="FFC000"/>
                </a:solidFill>
              </a:rPr>
              <a:t>Customizing IDs/tags</a:t>
            </a:r>
          </a:p>
          <a:p>
            <a:pPr>
              <a:buFontTx/>
              <a:buChar char="-"/>
            </a:pPr>
            <a:r>
              <a:rPr lang="en-US" sz="1800"/>
              <a:t>A lot of noise </a:t>
            </a:r>
          </a:p>
          <a:p>
            <a:pPr lvl="1">
              <a:buFontTx/>
              <a:buChar char="-"/>
            </a:pPr>
            <a:r>
              <a:rPr lang="en-US">
                <a:solidFill>
                  <a:srgbClr val="FFC000"/>
                </a:solidFill>
              </a:rPr>
              <a:t>Adding removal lines </a:t>
            </a:r>
          </a:p>
          <a:p>
            <a:pPr>
              <a:buFontTx/>
              <a:buChar char="-"/>
            </a:pPr>
            <a:r>
              <a:rPr lang="en-US" sz="1800"/>
              <a:t>A lot of nested class</a:t>
            </a:r>
          </a:p>
          <a:p>
            <a:pPr lvl="1">
              <a:buFontTx/>
              <a:buChar char="-"/>
            </a:pPr>
            <a:r>
              <a:rPr lang="en-US">
                <a:solidFill>
                  <a:srgbClr val="FFC000"/>
                </a:solidFill>
              </a:rPr>
              <a:t>Using find_all or targeting subclasses </a:t>
            </a:r>
          </a:p>
          <a:p>
            <a:pPr>
              <a:buFontTx/>
              <a:buChar char="-"/>
            </a:pPr>
            <a:r>
              <a:rPr lang="en-US" sz="1800"/>
              <a:t>Extracted text contains html tags </a:t>
            </a:r>
          </a:p>
          <a:p>
            <a:pPr lvl="1">
              <a:buFontTx/>
              <a:buChar char="-"/>
            </a:pPr>
            <a:r>
              <a:rPr lang="en-US">
                <a:solidFill>
                  <a:srgbClr val="FFC000"/>
                </a:solidFill>
              </a:rPr>
              <a:t>Iterating values into another object</a:t>
            </a:r>
          </a:p>
          <a:p>
            <a:pPr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995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0D43BC-D69D-E335-4E2D-63F20F89BF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41963"/>
            <a:ext cx="7435075" cy="507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121304-DEC3-4859-C1FE-E8F91CC6911D}"/>
              </a:ext>
            </a:extLst>
          </p:cNvPr>
          <p:cNvGrpSpPr/>
          <p:nvPr/>
        </p:nvGrpSpPr>
        <p:grpSpPr>
          <a:xfrm>
            <a:off x="6632717" y="1944965"/>
            <a:ext cx="585360" cy="343440"/>
            <a:chOff x="6632717" y="1944965"/>
            <a:chExt cx="5853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476D3E9-7666-5EBA-2576-9D37AF61F4DF}"/>
                    </a:ext>
                  </a:extLst>
                </p14:cNvPr>
                <p14:cNvContentPartPr/>
                <p14:nvPr/>
              </p14:nvContentPartPr>
              <p14:xfrm>
                <a:off x="6632717" y="2032805"/>
                <a:ext cx="585360" cy="108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476D3E9-7666-5EBA-2576-9D37AF61F4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26597" y="2026685"/>
                  <a:ext cx="597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67F41E6-6D5F-C735-A8FB-F13AE5799C77}"/>
                    </a:ext>
                  </a:extLst>
                </p14:cNvPr>
                <p14:cNvContentPartPr/>
                <p14:nvPr/>
              </p14:nvContentPartPr>
              <p14:xfrm>
                <a:off x="6635597" y="1944965"/>
                <a:ext cx="196200" cy="343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67F41E6-6D5F-C735-A8FB-F13AE5799C7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29477" y="1938845"/>
                  <a:ext cx="20844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C87242-210C-94A0-D6B0-9168C03BBB0E}"/>
              </a:ext>
            </a:extLst>
          </p:cNvPr>
          <p:cNvGrpSpPr/>
          <p:nvPr/>
        </p:nvGrpSpPr>
        <p:grpSpPr>
          <a:xfrm>
            <a:off x="1896197" y="4571525"/>
            <a:ext cx="581040" cy="320760"/>
            <a:chOff x="1896197" y="4571525"/>
            <a:chExt cx="5810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B65787-7ABF-A229-F644-8D7A5026F6E0}"/>
                    </a:ext>
                  </a:extLst>
                </p14:cNvPr>
                <p14:cNvContentPartPr/>
                <p14:nvPr/>
              </p14:nvContentPartPr>
              <p14:xfrm>
                <a:off x="1896197" y="4772405"/>
                <a:ext cx="546840" cy="52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B65787-7ABF-A229-F644-8D7A5026F6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90077" y="4766285"/>
                  <a:ext cx="559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B0C966-BA27-0196-B087-56B2DA9B675C}"/>
                    </a:ext>
                  </a:extLst>
                </p14:cNvPr>
                <p14:cNvContentPartPr/>
                <p14:nvPr/>
              </p14:nvContentPartPr>
              <p14:xfrm>
                <a:off x="2266277" y="4571525"/>
                <a:ext cx="210960" cy="320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B0C966-BA27-0196-B087-56B2DA9B675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60157" y="4565405"/>
                  <a:ext cx="223200" cy="33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9DE4F80-7BC8-D584-609B-7E08A18BA141}"/>
              </a:ext>
            </a:extLst>
          </p:cNvPr>
          <p:cNvSpPr txBox="1"/>
          <p:nvPr/>
        </p:nvSpPr>
        <p:spPr>
          <a:xfrm>
            <a:off x="8696528" y="1663430"/>
            <a:ext cx="3307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Conservative leaning has most positive sentiment and most negative sentiment </a:t>
            </a:r>
          </a:p>
        </p:txBody>
      </p:sp>
    </p:spTree>
    <p:extLst>
      <p:ext uri="{BB962C8B-B14F-4D97-AF65-F5344CB8AC3E}">
        <p14:creationId xmlns:p14="http://schemas.microsoft.com/office/powerpoint/2010/main" val="2557439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0D43BC-D69D-E335-4E2D-63F20F89BF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41963"/>
            <a:ext cx="7435075" cy="507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6D4862D-69B3-69F7-993A-BE214D41FDEB}"/>
                  </a:ext>
                </a:extLst>
              </p14:cNvPr>
              <p14:cNvContentPartPr/>
              <p14:nvPr/>
            </p14:nvContentPartPr>
            <p14:xfrm>
              <a:off x="1089437" y="4192085"/>
              <a:ext cx="7832160" cy="137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6D4862D-69B3-69F7-993A-BE214D41FD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317" y="4185965"/>
                <a:ext cx="7844400" cy="14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D29C33D-DBC7-6DDB-48DA-9B2D1025577C}"/>
              </a:ext>
            </a:extLst>
          </p:cNvPr>
          <p:cNvGrpSpPr/>
          <p:nvPr/>
        </p:nvGrpSpPr>
        <p:grpSpPr>
          <a:xfrm>
            <a:off x="1031117" y="3394685"/>
            <a:ext cx="533520" cy="389160"/>
            <a:chOff x="1031117" y="3394685"/>
            <a:chExt cx="53352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C8E8D17-024F-11B3-944B-13934EBD8841}"/>
                    </a:ext>
                  </a:extLst>
                </p14:cNvPr>
                <p14:cNvContentPartPr/>
                <p14:nvPr/>
              </p14:nvContentPartPr>
              <p14:xfrm>
                <a:off x="1031117" y="3569645"/>
                <a:ext cx="37440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C8E8D17-024F-11B3-944B-13934EBD88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4997" y="3563525"/>
                  <a:ext cx="3866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86782E-CC30-7D20-B5AA-00374E132054}"/>
                    </a:ext>
                  </a:extLst>
                </p14:cNvPr>
                <p14:cNvContentPartPr/>
                <p14:nvPr/>
              </p14:nvContentPartPr>
              <p14:xfrm>
                <a:off x="1289237" y="3394685"/>
                <a:ext cx="275400" cy="38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86782E-CC30-7D20-B5AA-00374E1320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3117" y="3388565"/>
                  <a:ext cx="28764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FD514-43B0-2F27-E010-968D4250C27A}"/>
              </a:ext>
            </a:extLst>
          </p:cNvPr>
          <p:cNvGrpSpPr/>
          <p:nvPr/>
        </p:nvGrpSpPr>
        <p:grpSpPr>
          <a:xfrm>
            <a:off x="4201997" y="2717525"/>
            <a:ext cx="917280" cy="346680"/>
            <a:chOff x="4201997" y="2717525"/>
            <a:chExt cx="91728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8A3F0E-2D67-E980-5581-FD47D3D4116A}"/>
                    </a:ext>
                  </a:extLst>
                </p14:cNvPr>
                <p14:cNvContentPartPr/>
                <p14:nvPr/>
              </p14:nvContentPartPr>
              <p14:xfrm>
                <a:off x="4201997" y="2846045"/>
                <a:ext cx="789480" cy="15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8A3F0E-2D67-E980-5581-FD47D3D4116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5877" y="2839925"/>
                  <a:ext cx="801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F21B0C-7016-A2E1-4D05-554216D35ABB}"/>
                    </a:ext>
                  </a:extLst>
                </p14:cNvPr>
                <p14:cNvContentPartPr/>
                <p14:nvPr/>
              </p14:nvContentPartPr>
              <p14:xfrm>
                <a:off x="4902557" y="2717525"/>
                <a:ext cx="216720" cy="346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F21B0C-7016-A2E1-4D05-554216D35A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96437" y="2711405"/>
                  <a:ext cx="22896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B5DD7C-210F-5212-5A1A-651EBA45C3A0}"/>
              </a:ext>
            </a:extLst>
          </p:cNvPr>
          <p:cNvGrpSpPr/>
          <p:nvPr/>
        </p:nvGrpSpPr>
        <p:grpSpPr>
          <a:xfrm>
            <a:off x="8164517" y="2538245"/>
            <a:ext cx="746280" cy="571680"/>
            <a:chOff x="8164517" y="2538245"/>
            <a:chExt cx="74628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B57E65-24FC-9F5D-C9D7-86C604F4CB34}"/>
                    </a:ext>
                  </a:extLst>
                </p14:cNvPr>
                <p14:cNvContentPartPr/>
                <p14:nvPr/>
              </p14:nvContentPartPr>
              <p14:xfrm>
                <a:off x="8164517" y="2538245"/>
                <a:ext cx="746280" cy="431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B57E65-24FC-9F5D-C9D7-86C604F4CB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8397" y="2532125"/>
                  <a:ext cx="7585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3F2B96-1D00-79B2-44ED-A873D88C0036}"/>
                    </a:ext>
                  </a:extLst>
                </p14:cNvPr>
                <p14:cNvContentPartPr/>
                <p14:nvPr/>
              </p14:nvContentPartPr>
              <p14:xfrm>
                <a:off x="8170997" y="2703845"/>
                <a:ext cx="317160" cy="406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3F2B96-1D00-79B2-44ED-A873D88C003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64877" y="2697725"/>
                  <a:ext cx="329400" cy="41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74AC98F-D4FB-0913-46D1-87D00AEB6F37}"/>
              </a:ext>
            </a:extLst>
          </p:cNvPr>
          <p:cNvSpPr txBox="1"/>
          <p:nvPr/>
        </p:nvSpPr>
        <p:spPr>
          <a:xfrm>
            <a:off x="8921597" y="1673157"/>
            <a:ext cx="29461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Left-Leaning news are generally more positive leaning, as shown by its positive value. </a:t>
            </a:r>
          </a:p>
          <a:p>
            <a:endParaRPr lang="en-US" dirty="0"/>
          </a:p>
          <a:p>
            <a:r>
              <a:rPr lang="en-US" dirty="0"/>
              <a:t>Important to still note that the range of </a:t>
            </a:r>
            <a:r>
              <a:rPr lang="en-US" dirty="0" err="1"/>
              <a:t>TextBlob</a:t>
            </a:r>
            <a:r>
              <a:rPr lang="en-US" dirty="0"/>
              <a:t> polarity is [-1,1]. While positive trending, actually closer to neutral.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0602EFC-40D6-48E1-D888-1F67F0E06FD7}"/>
                  </a:ext>
                </a:extLst>
              </p14:cNvPr>
              <p14:cNvContentPartPr/>
              <p14:nvPr/>
            </p14:nvContentPartPr>
            <p14:xfrm>
              <a:off x="817637" y="1856405"/>
              <a:ext cx="769320" cy="586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0602EFC-40D6-48E1-D888-1F67F0E06F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1517" y="1850285"/>
                <a:ext cx="781560" cy="5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9542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54DE77-0C00-21EB-7E72-EEBCEACB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19122"/>
            <a:ext cx="7065815" cy="498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228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54DE77-0C00-21EB-7E72-EEBCEACB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19122"/>
            <a:ext cx="7065815" cy="498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608A5A-B433-A7B8-018A-6EB2B7402391}"/>
                  </a:ext>
                </a:extLst>
              </p14:cNvPr>
              <p14:cNvContentPartPr/>
              <p14:nvPr/>
            </p14:nvContentPartPr>
            <p14:xfrm>
              <a:off x="1127957" y="1847765"/>
              <a:ext cx="6473880" cy="29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608A5A-B433-A7B8-018A-6EB2B74023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1837" y="1841645"/>
                <a:ext cx="648612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2738104-327F-EE34-2BAA-E5575C4C44CE}"/>
              </a:ext>
            </a:extLst>
          </p:cNvPr>
          <p:cNvGrpSpPr/>
          <p:nvPr/>
        </p:nvGrpSpPr>
        <p:grpSpPr>
          <a:xfrm>
            <a:off x="3613757" y="2129645"/>
            <a:ext cx="238680" cy="829440"/>
            <a:chOff x="3613757" y="2129645"/>
            <a:chExt cx="238680" cy="82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1F700E8-32A1-A754-83A8-D52C17187155}"/>
                    </a:ext>
                  </a:extLst>
                </p14:cNvPr>
                <p14:cNvContentPartPr/>
                <p14:nvPr/>
              </p14:nvContentPartPr>
              <p14:xfrm>
                <a:off x="3621317" y="2129645"/>
                <a:ext cx="231120" cy="82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1F700E8-32A1-A754-83A8-D52C171871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5197" y="2123525"/>
                  <a:ext cx="24336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07C594-2E7C-F4BD-B554-6BBD0EB9C858}"/>
                    </a:ext>
                  </a:extLst>
                </p14:cNvPr>
                <p14:cNvContentPartPr/>
                <p14:nvPr/>
              </p14:nvContentPartPr>
              <p14:xfrm>
                <a:off x="3613757" y="2149445"/>
                <a:ext cx="198360" cy="147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07C594-2E7C-F4BD-B554-6BBD0EB9C8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07637" y="2143325"/>
                  <a:ext cx="2106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4F40DD-6E24-32FC-2329-5A3DFDF3BBE8}"/>
              </a:ext>
            </a:extLst>
          </p:cNvPr>
          <p:cNvGrpSpPr/>
          <p:nvPr/>
        </p:nvGrpSpPr>
        <p:grpSpPr>
          <a:xfrm>
            <a:off x="1778117" y="2198405"/>
            <a:ext cx="206640" cy="681480"/>
            <a:chOff x="1778117" y="2198405"/>
            <a:chExt cx="206640" cy="68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602049-0697-F6CA-6BAE-9BD02868CF00}"/>
                    </a:ext>
                  </a:extLst>
                </p14:cNvPr>
                <p14:cNvContentPartPr/>
                <p14:nvPr/>
              </p14:nvContentPartPr>
              <p14:xfrm>
                <a:off x="1778117" y="2198405"/>
                <a:ext cx="168120" cy="681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602049-0697-F6CA-6BAE-9BD02868CF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71997" y="2192285"/>
                  <a:ext cx="18036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509E8E-B5EB-360C-4508-35349C20AF6F}"/>
                    </a:ext>
                  </a:extLst>
                </p14:cNvPr>
                <p14:cNvContentPartPr/>
                <p14:nvPr/>
              </p14:nvContentPartPr>
              <p14:xfrm>
                <a:off x="1894757" y="2207765"/>
                <a:ext cx="90000" cy="8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509E8E-B5EB-360C-4508-35349C20AF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88637" y="2201645"/>
                  <a:ext cx="102240" cy="9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2E81B29-A437-D93F-4CE8-2827F5649B31}"/>
              </a:ext>
            </a:extLst>
          </p:cNvPr>
          <p:cNvSpPr txBox="1"/>
          <p:nvPr/>
        </p:nvSpPr>
        <p:spPr>
          <a:xfrm>
            <a:off x="8249055" y="1419122"/>
            <a:ext cx="365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TextBlob</a:t>
            </a:r>
            <a:r>
              <a:rPr lang="en-US" dirty="0"/>
              <a:t> Subjectivity Range [0,1]</a:t>
            </a:r>
          </a:p>
          <a:p>
            <a:endParaRPr lang="en-US" dirty="0"/>
          </a:p>
          <a:p>
            <a:r>
              <a:rPr lang="en-US" dirty="0"/>
              <a:t>Most are generally closer to 0.4, which suggests a balance between subjective and objective. </a:t>
            </a:r>
          </a:p>
          <a:p>
            <a:endParaRPr lang="en-US" dirty="0"/>
          </a:p>
          <a:p>
            <a:r>
              <a:rPr lang="en-US" dirty="0"/>
              <a:t>Al-Jazeera and Fox seem to be relatively more objective while Vox is the most subjective. 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4EC470-8C8B-C0EE-F031-7F10D32561EB}"/>
                  </a:ext>
                </a:extLst>
              </p14:cNvPr>
              <p14:cNvContentPartPr/>
              <p14:nvPr/>
            </p14:nvContentPartPr>
            <p14:xfrm>
              <a:off x="6796157" y="1376885"/>
              <a:ext cx="785160" cy="1191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4EC470-8C8B-C0EE-F031-7F10D32561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42517" y="1269245"/>
                <a:ext cx="892800" cy="14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1848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1C505C-E051-1F44-19FC-0D176924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31" y="1152983"/>
            <a:ext cx="81438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04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1C505C-E051-1F44-19FC-0D176924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31" y="1152983"/>
            <a:ext cx="81438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C528AD-C728-F9D7-23AF-1F7EB2429F4A}"/>
                  </a:ext>
                </a:extLst>
              </p14:cNvPr>
              <p14:cNvContentPartPr/>
              <p14:nvPr/>
            </p14:nvContentPartPr>
            <p14:xfrm>
              <a:off x="2528717" y="3112085"/>
              <a:ext cx="728640" cy="1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C528AD-C728-F9D7-23AF-1F7EB2429F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2597" y="3105965"/>
                <a:ext cx="7408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A17EF3-7325-3B11-35F9-2B1C8E6B7B1E}"/>
                  </a:ext>
                </a:extLst>
              </p14:cNvPr>
              <p14:cNvContentPartPr/>
              <p14:nvPr/>
            </p14:nvContentPartPr>
            <p14:xfrm>
              <a:off x="3657317" y="3735245"/>
              <a:ext cx="1658520" cy="98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A17EF3-7325-3B11-35F9-2B1C8E6B7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1197" y="3729125"/>
                <a:ext cx="16707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1336A8-943D-C909-0BA1-2252139AEA5B}"/>
                  </a:ext>
                </a:extLst>
              </p14:cNvPr>
              <p14:cNvContentPartPr/>
              <p14:nvPr/>
            </p14:nvContentPartPr>
            <p14:xfrm>
              <a:off x="6390437" y="2189765"/>
              <a:ext cx="1386720" cy="2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1336A8-943D-C909-0BA1-2252139AEA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84317" y="2183645"/>
                <a:ext cx="1398960" cy="40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4BE0AC4-AC7D-BD78-E44C-FE67B17CD641}"/>
              </a:ext>
            </a:extLst>
          </p:cNvPr>
          <p:cNvSpPr txBox="1"/>
          <p:nvPr/>
        </p:nvSpPr>
        <p:spPr>
          <a:xfrm>
            <a:off x="8929991" y="1682885"/>
            <a:ext cx="30350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Comparatively, left-leaning outlets are more negative based on </a:t>
            </a:r>
            <a:r>
              <a:rPr lang="en-US" dirty="0" err="1"/>
              <a:t>vader</a:t>
            </a:r>
            <a:r>
              <a:rPr lang="en-US" dirty="0"/>
              <a:t> negative polarity. </a:t>
            </a:r>
          </a:p>
          <a:p>
            <a:endParaRPr lang="en-US" dirty="0"/>
          </a:p>
          <a:p>
            <a:r>
              <a:rPr lang="en-US" dirty="0"/>
              <a:t>You can see from the chart that the leftist media are comparatively higher. </a:t>
            </a:r>
          </a:p>
          <a:p>
            <a:endParaRPr lang="en-US" dirty="0"/>
          </a:p>
          <a:p>
            <a:r>
              <a:rPr lang="en-US" dirty="0"/>
              <a:t>While Al-Jazeera is less negative that townhall, it  still more negative than fox or daily signal. </a:t>
            </a:r>
          </a:p>
        </p:txBody>
      </p:sp>
    </p:spTree>
    <p:extLst>
      <p:ext uri="{BB962C8B-B14F-4D97-AF65-F5344CB8AC3E}">
        <p14:creationId xmlns:p14="http://schemas.microsoft.com/office/powerpoint/2010/main" val="4290213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2B45E6-DBEF-F098-A496-3DE7A0CAF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52" y="1287074"/>
            <a:ext cx="7495940" cy="52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29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2B45E6-DBEF-F098-A496-3DE7A0CAF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52" y="1287074"/>
            <a:ext cx="7495940" cy="52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CC4957-9C43-1622-A667-52579A1535B2}"/>
                  </a:ext>
                </a:extLst>
              </p14:cNvPr>
              <p14:cNvContentPartPr/>
              <p14:nvPr/>
            </p14:nvContentPartPr>
            <p14:xfrm>
              <a:off x="659597" y="1798445"/>
              <a:ext cx="549000" cy="56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CC4957-9C43-1622-A667-52579A1535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477" y="1792325"/>
                <a:ext cx="561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CF7BEA-E6EB-4306-DF1A-17C6DF3E781D}"/>
                  </a:ext>
                </a:extLst>
              </p14:cNvPr>
              <p14:cNvContentPartPr/>
              <p14:nvPr/>
            </p14:nvContentPartPr>
            <p14:xfrm>
              <a:off x="1534397" y="1327925"/>
              <a:ext cx="2993040" cy="917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CF7BEA-E6EB-4306-DF1A-17C6DF3E78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8277" y="1321805"/>
                <a:ext cx="3005280" cy="929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4D0F5E5-AE15-F996-8BA1-A8E6662F4C78}"/>
              </a:ext>
            </a:extLst>
          </p:cNvPr>
          <p:cNvSpPr txBox="1"/>
          <p:nvPr/>
        </p:nvSpPr>
        <p:spPr>
          <a:xfrm>
            <a:off x="8336605" y="1287074"/>
            <a:ext cx="3335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Vader Neutral Polarity range [0,1] with 1 being most neutral.</a:t>
            </a:r>
          </a:p>
          <a:p>
            <a:endParaRPr lang="en-US" dirty="0"/>
          </a:p>
          <a:p>
            <a:r>
              <a:rPr lang="en-US" dirty="0"/>
              <a:t>Overall, most news sources are quite neutral, with the Al Jazeera, Daily Signal, and Fox being close to 1. </a:t>
            </a:r>
          </a:p>
        </p:txBody>
      </p:sp>
    </p:spTree>
    <p:extLst>
      <p:ext uri="{BB962C8B-B14F-4D97-AF65-F5344CB8AC3E}">
        <p14:creationId xmlns:p14="http://schemas.microsoft.com/office/powerpoint/2010/main" val="1082350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48B41E-885A-A351-987B-0A121B7A4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4" y="1171575"/>
            <a:ext cx="81438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33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48B41E-885A-A351-987B-0A121B7A4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4" y="1171575"/>
            <a:ext cx="81438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F03E6A-BDA5-A181-5711-7C3F6C935519}"/>
              </a:ext>
            </a:extLst>
          </p:cNvPr>
          <p:cNvGrpSpPr/>
          <p:nvPr/>
        </p:nvGrpSpPr>
        <p:grpSpPr>
          <a:xfrm>
            <a:off x="4581077" y="1731485"/>
            <a:ext cx="547920" cy="258120"/>
            <a:chOff x="4581077" y="1731485"/>
            <a:chExt cx="54792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41A2AFD-C819-1F51-E9B3-6274C2A68814}"/>
                    </a:ext>
                  </a:extLst>
                </p14:cNvPr>
                <p14:cNvContentPartPr/>
                <p14:nvPr/>
              </p14:nvContentPartPr>
              <p14:xfrm>
                <a:off x="4581077" y="1836965"/>
                <a:ext cx="437040" cy="30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41A2AFD-C819-1F51-E9B3-6274C2A688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4957" y="1830845"/>
                  <a:ext cx="449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A31D3C4-74A5-813E-8CD5-95B3D9549623}"/>
                    </a:ext>
                  </a:extLst>
                </p14:cNvPr>
                <p14:cNvContentPartPr/>
                <p14:nvPr/>
              </p14:nvContentPartPr>
              <p14:xfrm>
                <a:off x="4902917" y="1731485"/>
                <a:ext cx="226080" cy="25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A31D3C4-74A5-813E-8CD5-95B3D95496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96797" y="1725365"/>
                  <a:ext cx="23832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A44693-3C25-9446-5208-07AEC9E1F3B4}"/>
              </a:ext>
            </a:extLst>
          </p:cNvPr>
          <p:cNvGrpSpPr/>
          <p:nvPr/>
        </p:nvGrpSpPr>
        <p:grpSpPr>
          <a:xfrm>
            <a:off x="1195997" y="4046285"/>
            <a:ext cx="556200" cy="399240"/>
            <a:chOff x="1195997" y="4046285"/>
            <a:chExt cx="55620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4DADAF-0897-A634-06BD-9A7EF26AE365}"/>
                    </a:ext>
                  </a:extLst>
                </p14:cNvPr>
                <p14:cNvContentPartPr/>
                <p14:nvPr/>
              </p14:nvContentPartPr>
              <p14:xfrm>
                <a:off x="1195997" y="4046285"/>
                <a:ext cx="536400" cy="29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4DADAF-0897-A634-06BD-9A7EF26AE3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89877" y="4040165"/>
                  <a:ext cx="5486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5C33CD-05C5-DE31-605C-E2C5786D8C76}"/>
                    </a:ext>
                  </a:extLst>
                </p14:cNvPr>
                <p14:cNvContentPartPr/>
                <p14:nvPr/>
              </p14:nvContentPartPr>
              <p14:xfrm>
                <a:off x="1556357" y="4137005"/>
                <a:ext cx="195840" cy="308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5C33CD-05C5-DE31-605C-E2C5786D8C7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50237" y="4130885"/>
                  <a:ext cx="208080" cy="32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9383D2-978F-6C1D-5E87-2E80ED79796B}"/>
              </a:ext>
            </a:extLst>
          </p:cNvPr>
          <p:cNvSpPr txBox="1"/>
          <p:nvPr/>
        </p:nvSpPr>
        <p:spPr>
          <a:xfrm>
            <a:off x="8803532" y="1643974"/>
            <a:ext cx="3112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MSNBC is most positive polarity while Al-Jazeera is least positive. </a:t>
            </a:r>
          </a:p>
        </p:txBody>
      </p:sp>
    </p:spTree>
    <p:extLst>
      <p:ext uri="{BB962C8B-B14F-4D97-AF65-F5344CB8AC3E}">
        <p14:creationId xmlns:p14="http://schemas.microsoft.com/office/powerpoint/2010/main" val="421786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A00E-1569-72D5-30D2-CEC0AC1D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22548-C014-455C-38E8-DB5C90770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83839-7C46-1A34-ACD9-87B47C450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41" y="1525192"/>
            <a:ext cx="9422099" cy="1055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602EA-06B9-EB23-22F6-F8AC1F3E8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41" y="4406223"/>
            <a:ext cx="9800607" cy="105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4EE2F-42E1-EF4B-945B-B55DE9FE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41" y="2836208"/>
            <a:ext cx="55340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868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ACFE15-DAD4-10EC-5285-9FB0A41A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625016"/>
            <a:ext cx="7046676" cy="490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82886-0857-1FBC-7FDE-D507061D6904}"/>
              </a:ext>
            </a:extLst>
          </p:cNvPr>
          <p:cNvSpPr txBox="1"/>
          <p:nvPr/>
        </p:nvSpPr>
        <p:spPr>
          <a:xfrm>
            <a:off x="7928043" y="1293779"/>
            <a:ext cx="4134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Vader Compound aggregates the previous scores into a range between [-1,1]. </a:t>
            </a:r>
          </a:p>
          <a:p>
            <a:endParaRPr lang="en-US" dirty="0"/>
          </a:p>
          <a:p>
            <a:r>
              <a:rPr lang="en-US" dirty="0"/>
              <a:t>This aggregate score suggests that both (and potentially any) news are generally negatively. </a:t>
            </a:r>
          </a:p>
          <a:p>
            <a:endParaRPr lang="en-US" dirty="0"/>
          </a:p>
          <a:p>
            <a:r>
              <a:rPr lang="en-US" dirty="0"/>
              <a:t>Fox surprisingly is relatively less negative. </a:t>
            </a:r>
          </a:p>
        </p:txBody>
      </p:sp>
    </p:spTree>
    <p:extLst>
      <p:ext uri="{BB962C8B-B14F-4D97-AF65-F5344CB8AC3E}">
        <p14:creationId xmlns:p14="http://schemas.microsoft.com/office/powerpoint/2010/main" val="2674088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BDB2-FA99-CE4A-2884-03A80FEB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3C9A836-0488-DD20-A697-B9BE299D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6" y="1442341"/>
            <a:ext cx="6999659" cy="49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B10A6-9608-71DD-C86F-CEB05974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84" y="0"/>
            <a:ext cx="3394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33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BDB2-FA99-CE4A-2884-03A80FEB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3C9A836-0488-DD20-A697-B9BE299D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6" y="1442341"/>
            <a:ext cx="6999659" cy="49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B10A6-9608-71DD-C86F-CEB05974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84" y="0"/>
            <a:ext cx="3394188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C7D91E-BDE3-FD12-DA2C-1AD285785675}"/>
                  </a:ext>
                </a:extLst>
              </p14:cNvPr>
              <p14:cNvContentPartPr/>
              <p14:nvPr/>
            </p14:nvContentPartPr>
            <p14:xfrm>
              <a:off x="816917" y="2401805"/>
              <a:ext cx="6555960" cy="156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C7D91E-BDE3-FD12-DA2C-1AD2857856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797" y="2395685"/>
                <a:ext cx="65682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414FA4-2DB4-D2D6-9B75-06274A4EEF35}"/>
                  </a:ext>
                </a:extLst>
              </p14:cNvPr>
              <p14:cNvContentPartPr/>
              <p14:nvPr/>
            </p14:nvContentPartPr>
            <p14:xfrm>
              <a:off x="8015117" y="4618325"/>
              <a:ext cx="3295080" cy="167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414FA4-2DB4-D2D6-9B75-06274A4EEF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8997" y="4612205"/>
                <a:ext cx="330732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811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BDB2-FA99-CE4A-2884-03A80FEB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FB0E0AA-BFB0-D9E9-57A7-B9CDFC19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7" y="1264772"/>
            <a:ext cx="7427676" cy="52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80ACF-E66F-1662-4E2A-8E2827BDF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892" y="1041194"/>
            <a:ext cx="3623552" cy="54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17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DE8E-DB8A-3733-0747-36DA728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BBDB2-FA99-CE4A-2884-03A80FEB7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FB0E0AA-BFB0-D9E9-57A7-B9CDFC194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7" y="1264772"/>
            <a:ext cx="7427676" cy="52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80ACF-E66F-1662-4E2A-8E2827BDF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892" y="1041194"/>
            <a:ext cx="3623552" cy="54899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23CE29-54E6-0EE5-5420-FDB091FD6A7C}"/>
                  </a:ext>
                </a:extLst>
              </p14:cNvPr>
              <p14:cNvContentPartPr/>
              <p14:nvPr/>
            </p14:nvContentPartPr>
            <p14:xfrm>
              <a:off x="1079357" y="2126045"/>
              <a:ext cx="6789240" cy="14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23CE29-54E6-0EE5-5420-FDB091FD6A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3237" y="2119925"/>
                <a:ext cx="68014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887EAFE-32AA-C002-C78D-04A6B56B5C55}"/>
                  </a:ext>
                </a:extLst>
              </p14:cNvPr>
              <p14:cNvContentPartPr/>
              <p14:nvPr/>
            </p14:nvContentPartPr>
            <p14:xfrm>
              <a:off x="8413997" y="3500165"/>
              <a:ext cx="3472920" cy="11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887EAFE-32AA-C002-C78D-04A6B56B5C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7877" y="3494045"/>
                <a:ext cx="34851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FD094F-817C-C1AB-951A-A38D4073614A}"/>
                  </a:ext>
                </a:extLst>
              </p14:cNvPr>
              <p14:cNvContentPartPr/>
              <p14:nvPr/>
            </p14:nvContentPartPr>
            <p14:xfrm>
              <a:off x="1525037" y="5777885"/>
              <a:ext cx="410760" cy="462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FD094F-817C-C1AB-951A-A38D407361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8917" y="5771765"/>
                <a:ext cx="4230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080D55-132E-C1C6-E965-C571A184A574}"/>
                  </a:ext>
                </a:extLst>
              </p14:cNvPr>
              <p14:cNvContentPartPr/>
              <p14:nvPr/>
            </p14:nvContentPartPr>
            <p14:xfrm>
              <a:off x="6020717" y="5787605"/>
              <a:ext cx="458280" cy="427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080D55-132E-C1C6-E965-C571A184A5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4597" y="5781485"/>
                <a:ext cx="470520" cy="4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034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1424-CF4B-657E-185E-C896F430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66" y="248437"/>
            <a:ext cx="9404723" cy="140053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C9CF9C3-27D3-96A9-051D-685364B6F9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643190"/>
              </p:ext>
            </p:extLst>
          </p:nvPr>
        </p:nvGraphicFramePr>
        <p:xfrm>
          <a:off x="381782" y="1012559"/>
          <a:ext cx="11144652" cy="5597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775">
                  <a:extLst>
                    <a:ext uri="{9D8B030D-6E8A-4147-A177-3AD203B41FA5}">
                      <a16:colId xmlns:a16="http://schemas.microsoft.com/office/drawing/2014/main" val="4038884296"/>
                    </a:ext>
                  </a:extLst>
                </a:gridCol>
                <a:gridCol w="2584551">
                  <a:extLst>
                    <a:ext uri="{9D8B030D-6E8A-4147-A177-3AD203B41FA5}">
                      <a16:colId xmlns:a16="http://schemas.microsoft.com/office/drawing/2014/main" val="1036694202"/>
                    </a:ext>
                  </a:extLst>
                </a:gridCol>
                <a:gridCol w="2786163">
                  <a:extLst>
                    <a:ext uri="{9D8B030D-6E8A-4147-A177-3AD203B41FA5}">
                      <a16:colId xmlns:a16="http://schemas.microsoft.com/office/drawing/2014/main" val="2174677696"/>
                    </a:ext>
                  </a:extLst>
                </a:gridCol>
                <a:gridCol w="2786163">
                  <a:extLst>
                    <a:ext uri="{9D8B030D-6E8A-4147-A177-3AD203B41FA5}">
                      <a16:colId xmlns:a16="http://schemas.microsoft.com/office/drawing/2014/main" val="1141320327"/>
                    </a:ext>
                  </a:extLst>
                </a:gridCol>
              </a:tblGrid>
              <a:tr h="39374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Findings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Interpretations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79730"/>
                  </a:ext>
                </a:extLst>
              </a:tr>
              <a:tr h="106797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TextBlob</a:t>
                      </a:r>
                      <a:r>
                        <a:rPr lang="en-US" sz="1200" b="1" dirty="0"/>
                        <a:t> Polarity </a:t>
                      </a:r>
                    </a:p>
                    <a:p>
                      <a:pPr algn="ctr"/>
                      <a:r>
                        <a:rPr lang="en-US" sz="1200" b="1" dirty="0"/>
                        <a:t>Range [-1,1]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200" b="0" dirty="0"/>
                        <a:t>-1 = Negative Sentiment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b="0" dirty="0"/>
                        <a:t>0 = Neutral Sentiment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200" b="0" dirty="0"/>
                        <a:t>1 = Positive Sentiment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Conservative have highest and lowest score. </a:t>
                      </a:r>
                    </a:p>
                    <a:p>
                      <a:r>
                        <a:rPr lang="en-US" sz="1200" b="0" dirty="0"/>
                        <a:t>Liberals have generally positive scores. </a:t>
                      </a:r>
                    </a:p>
                    <a:p>
                      <a:r>
                        <a:rPr lang="en-US" sz="1200" b="0" dirty="0"/>
                        <a:t>Overall, centered around neutral.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Sentiments are mostly neutral. However, this score disagrees with Vader Score, as left-leaning is negative for Vader, suggesting a different scoring method.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876021"/>
                  </a:ext>
                </a:extLst>
              </a:tr>
              <a:tr h="4854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/>
                        <a:t>TextBlob</a:t>
                      </a:r>
                      <a:r>
                        <a:rPr lang="en-US" sz="1200" b="1" dirty="0"/>
                        <a:t> Subjectivity</a:t>
                      </a:r>
                    </a:p>
                    <a:p>
                      <a:pPr algn="ctr"/>
                      <a:r>
                        <a:rPr lang="en-US" sz="1200" b="1" dirty="0"/>
                        <a:t>Range[0,1]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 = Objective</a:t>
                      </a:r>
                    </a:p>
                    <a:p>
                      <a:r>
                        <a:rPr lang="en-US" sz="1200" b="0" dirty="0"/>
                        <a:t>1 = Subjective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Al-Jazeera and Fox are most objective. Vox is most subjective.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Al-Jazeera and Fox are objective, but all are balanced.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89159"/>
                  </a:ext>
                </a:extLst>
              </a:tr>
              <a:tr h="4854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Vader Negative Polarity Score</a:t>
                      </a:r>
                    </a:p>
                    <a:p>
                      <a:pPr algn="ctr"/>
                      <a:r>
                        <a:rPr lang="en-US" sz="1200" b="1" dirty="0"/>
                        <a:t>Range[0,1]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 = Least Negative</a:t>
                      </a:r>
                    </a:p>
                    <a:p>
                      <a:r>
                        <a:rPr lang="en-US" sz="1200" b="0" dirty="0"/>
                        <a:t>1 = Most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Left-leaning media overall more negative than right-leaning.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This disagrees with </a:t>
                      </a:r>
                      <a:r>
                        <a:rPr lang="en-US" sz="1200" b="0" dirty="0" err="1"/>
                        <a:t>textblob</a:t>
                      </a:r>
                      <a:r>
                        <a:rPr lang="en-US" sz="1200" b="0" dirty="0"/>
                        <a:t>, which found left to be more positive.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646353"/>
                  </a:ext>
                </a:extLst>
              </a:tr>
              <a:tr h="4854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Vader Neutral Polarity Score</a:t>
                      </a:r>
                    </a:p>
                    <a:p>
                      <a:pPr algn="ctr"/>
                      <a:r>
                        <a:rPr lang="en-US" sz="1200" b="1" dirty="0"/>
                        <a:t>Range[0,1]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 = Least Neutral</a:t>
                      </a:r>
                    </a:p>
                    <a:p>
                      <a:r>
                        <a:rPr lang="en-US" sz="1200" b="0" dirty="0"/>
                        <a:t>1 = Most Neural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Al-Jazeera, Daily Signal and Fox are most neutral.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This agrees with </a:t>
                      </a:r>
                      <a:r>
                        <a:rPr lang="en-US" sz="1200" b="0" dirty="0" err="1"/>
                        <a:t>TextBlob</a:t>
                      </a:r>
                      <a:r>
                        <a:rPr lang="en-US" sz="1200" b="0" dirty="0"/>
                        <a:t>. Al-Jazeera and Fox are neutral, objective.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756705"/>
                  </a:ext>
                </a:extLst>
              </a:tr>
              <a:tr h="48544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Vader Positive Polarity</a:t>
                      </a:r>
                    </a:p>
                    <a:p>
                      <a:pPr algn="ctr"/>
                      <a:r>
                        <a:rPr lang="en-US" sz="1200" b="1" dirty="0"/>
                        <a:t>Range[0,1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 = Least Positive</a:t>
                      </a:r>
                    </a:p>
                    <a:p>
                      <a:r>
                        <a:rPr lang="en-US" sz="1200" b="0" dirty="0"/>
                        <a:t>1 = Most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MSNBC most positive while Al-Jazeera is least positive.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Some disagreement with </a:t>
                      </a:r>
                      <a:r>
                        <a:rPr lang="en-US" sz="1200" b="0" dirty="0" err="1"/>
                        <a:t>Textblob</a:t>
                      </a:r>
                      <a:r>
                        <a:rPr lang="en-US" sz="1200" b="0" dirty="0"/>
                        <a:t>, where Al-Jazeera was positive.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411799"/>
                  </a:ext>
                </a:extLst>
              </a:tr>
              <a:tr h="67962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Vader Compound Polarity</a:t>
                      </a:r>
                    </a:p>
                    <a:p>
                      <a:pPr algn="ctr"/>
                      <a:r>
                        <a:rPr lang="en-US" sz="1200" b="1" dirty="0"/>
                        <a:t>Range[0,1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-1 = Strong Negative</a:t>
                      </a:r>
                    </a:p>
                    <a:p>
                      <a:r>
                        <a:rPr lang="en-US" sz="1200" b="0" dirty="0"/>
                        <a:t>0 = Neural</a:t>
                      </a:r>
                    </a:p>
                    <a:p>
                      <a:r>
                        <a:rPr lang="en-US" sz="1200" b="0" dirty="0"/>
                        <a:t>1 = Strong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All news tend towards negative, but left-leaning has stronger stronger negative.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Disagrees with </a:t>
                      </a:r>
                      <a:r>
                        <a:rPr lang="en-US" sz="1200" b="0" dirty="0" err="1"/>
                        <a:t>textblob</a:t>
                      </a:r>
                      <a:r>
                        <a:rPr lang="en-US" sz="1200" b="0" dirty="0"/>
                        <a:t> considerably, which found all news slightly positive but close to neutral.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104039"/>
                  </a:ext>
                </a:extLst>
              </a:tr>
              <a:tr h="67962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Flesch Reading Ease Score	</a:t>
                      </a:r>
                    </a:p>
                    <a:p>
                      <a:pPr algn="ctr"/>
                      <a:r>
                        <a:rPr lang="en-US" sz="1200" b="1" dirty="0"/>
                        <a:t>Range[0,100]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 = Hard to Read</a:t>
                      </a:r>
                    </a:p>
                    <a:p>
                      <a:r>
                        <a:rPr lang="en-US" sz="1200" b="0" dirty="0"/>
                        <a:t>100 = Easy to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Fox is at a middle school reading level, while MSNBC is at high school.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This agrees with Gunning Fog.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41453"/>
                  </a:ext>
                </a:extLst>
              </a:tr>
              <a:tr h="67962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Gunning Fog Index</a:t>
                      </a:r>
                    </a:p>
                    <a:p>
                      <a:pPr algn="ctr"/>
                      <a:r>
                        <a:rPr lang="en-US" sz="1200" b="1" dirty="0"/>
                        <a:t>Range[0,17]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0 = No requirements </a:t>
                      </a:r>
                    </a:p>
                    <a:p>
                      <a:r>
                        <a:rPr lang="en-US" sz="1200" b="0" dirty="0"/>
                        <a:t>17 = Number years of education required to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Al-Jazeera and townhall are at higher education reading level.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This agrees with Flesch Reading Ease.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9566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E6DCEF-DA1A-87B7-3469-3AF21D40CD61}"/>
                  </a:ext>
                </a:extLst>
              </p14:cNvPr>
              <p14:cNvContentPartPr/>
              <p14:nvPr/>
            </p14:nvContentPartPr>
            <p14:xfrm>
              <a:off x="1984037" y="154642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E6DCEF-DA1A-87B7-3469-3AF21D40CD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7917" y="1540302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403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1B36-33F1-AB78-717A-4671056D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/>
              <a:t>Findings</a:t>
            </a:r>
          </a:p>
        </p:txBody>
      </p:sp>
      <p:pic>
        <p:nvPicPr>
          <p:cNvPr id="5" name="Picture 4" descr="Person writing with fountain pen">
            <a:extLst>
              <a:ext uri="{FF2B5EF4-FFF2-40B4-BE49-F238E27FC236}">
                <a16:creationId xmlns:a16="http://schemas.microsoft.com/office/drawing/2014/main" id="{BAE48BFE-4192-B5F0-C29E-D24CB2FCD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" r="19252" b="-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6D1B57-10C5-4A11-968D-5EF04F324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99C52-4F6D-C314-B91A-C92C5B517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1964988"/>
            <a:ext cx="3775416" cy="4283412"/>
          </a:xfrm>
        </p:spPr>
        <p:txBody>
          <a:bodyPr>
            <a:normAutofit/>
          </a:bodyPr>
          <a:lstStyle/>
          <a:p>
            <a:r>
              <a:rPr lang="en-US" dirty="0"/>
              <a:t>Most news outlets are generally neutral and  balanced between subjective and objective, but it is inconclusive if they are leaning more positive or more negative. </a:t>
            </a:r>
          </a:p>
          <a:p>
            <a:r>
              <a:rPr lang="en-US" dirty="0"/>
              <a:t>Big news networks like Fox and MSNBC have a lower reading level, likely to reach popular appeal.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46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D4F9-1426-F45B-3A92-D21F5190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Moderates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998D2-C2FF-CC64-C4F4-1E56798A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69" y="1853248"/>
            <a:ext cx="6683877" cy="4900642"/>
          </a:xfrm>
          <a:prstGeom prst="rect">
            <a:avLst/>
          </a:prstGeom>
        </p:spPr>
      </p:pic>
      <p:pic>
        <p:nvPicPr>
          <p:cNvPr id="6" name="Picture 12" descr="Scripps News to Launch New ...">
            <a:extLst>
              <a:ext uri="{FF2B5EF4-FFF2-40B4-BE49-F238E27FC236}">
                <a16:creationId xmlns:a16="http://schemas.microsoft.com/office/drawing/2014/main" id="{D0717977-61BA-1984-82BA-5FFEDBC41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32" y="1850253"/>
            <a:ext cx="1892634" cy="9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eseret News">
            <a:extLst>
              <a:ext uri="{FF2B5EF4-FFF2-40B4-BE49-F238E27FC236}">
                <a16:creationId xmlns:a16="http://schemas.microsoft.com/office/drawing/2014/main" id="{C61F67E8-B9D7-8E4D-6E76-6D3EE07A7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834" y="1816764"/>
            <a:ext cx="1750135" cy="9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The Globe and Mail | Trans Canada Trail">
            <a:extLst>
              <a:ext uri="{FF2B5EF4-FFF2-40B4-BE49-F238E27FC236}">
                <a16:creationId xmlns:a16="http://schemas.microsoft.com/office/drawing/2014/main" id="{C38E0A7F-F19D-DEC3-9DB6-74250DF1A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061" y="3160780"/>
            <a:ext cx="1014164" cy="10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ow Kamala Harris, Donald Trump Polls ...">
            <a:extLst>
              <a:ext uri="{FF2B5EF4-FFF2-40B4-BE49-F238E27FC236}">
                <a16:creationId xmlns:a16="http://schemas.microsoft.com/office/drawing/2014/main" id="{BEAF7C10-A310-E17B-9E1C-E3EA4976B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542" y="3202553"/>
            <a:ext cx="1777223" cy="9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A406828F-973A-9F4A-49DD-ECC7A041DB27}"/>
              </a:ext>
            </a:extLst>
          </p:cNvPr>
          <p:cNvSpPr/>
          <p:nvPr/>
        </p:nvSpPr>
        <p:spPr>
          <a:xfrm>
            <a:off x="3852154" y="4299626"/>
            <a:ext cx="6458098" cy="2343225"/>
          </a:xfrm>
          <a:prstGeom prst="curvedUpArrow">
            <a:avLst>
              <a:gd name="adj1" fmla="val 25000"/>
              <a:gd name="adj2" fmla="val 47893"/>
              <a:gd name="adj3" fmla="val 229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41259-FCC8-5799-6AD1-329B97233FDA}"/>
              </a:ext>
            </a:extLst>
          </p:cNvPr>
          <p:cNvSpPr txBox="1"/>
          <p:nvPr/>
        </p:nvSpPr>
        <p:spPr>
          <a:xfrm>
            <a:off x="9631764" y="6496465"/>
            <a:ext cx="2488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Chart from Ad Fontes Media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9E7EC-42F6-FB51-EA58-3BC8862B3A7C}"/>
              </a:ext>
            </a:extLst>
          </p:cNvPr>
          <p:cNvSpPr txBox="1"/>
          <p:nvPr/>
        </p:nvSpPr>
        <p:spPr>
          <a:xfrm>
            <a:off x="8424153" y="1442641"/>
            <a:ext cx="2975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Selected Moderate Media Sources</a:t>
            </a:r>
          </a:p>
        </p:txBody>
      </p:sp>
    </p:spTree>
    <p:extLst>
      <p:ext uri="{BB962C8B-B14F-4D97-AF65-F5344CB8AC3E}">
        <p14:creationId xmlns:p14="http://schemas.microsoft.com/office/powerpoint/2010/main" val="2196316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A327-D90F-A955-03B9-46866106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Unigrams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8F241-8B18-FAD7-7270-634A025E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DD09E990-C699-30E6-2274-64B78B4C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79" y="1702733"/>
            <a:ext cx="53625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854269D-5D3C-A556-9CED-B133F818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6" y="1702733"/>
            <a:ext cx="53625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Deseret News">
            <a:extLst>
              <a:ext uri="{FF2B5EF4-FFF2-40B4-BE49-F238E27FC236}">
                <a16:creationId xmlns:a16="http://schemas.microsoft.com/office/drawing/2014/main" id="{9016C18F-7A19-8653-24C8-5E8B228A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823" y="2052918"/>
            <a:ext cx="1750135" cy="9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Scripps News to Launch New ...">
            <a:extLst>
              <a:ext uri="{FF2B5EF4-FFF2-40B4-BE49-F238E27FC236}">
                <a16:creationId xmlns:a16="http://schemas.microsoft.com/office/drawing/2014/main" id="{E4AEF1B4-1DEC-0150-8B01-F532E59C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49" y="2040150"/>
            <a:ext cx="1892634" cy="9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6658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A327-D90F-A955-03B9-46866106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Unigrams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8F241-8B18-FAD7-7270-634A025E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DD09E990-C699-30E6-2274-64B78B4C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79" y="1702733"/>
            <a:ext cx="5362575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854269D-5D3C-A556-9CED-B133F818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6" y="1702733"/>
            <a:ext cx="53625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Deseret News">
            <a:extLst>
              <a:ext uri="{FF2B5EF4-FFF2-40B4-BE49-F238E27FC236}">
                <a16:creationId xmlns:a16="http://schemas.microsoft.com/office/drawing/2014/main" id="{9016C18F-7A19-8653-24C8-5E8B228A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823" y="2052918"/>
            <a:ext cx="1750135" cy="9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Scripps News to Launch New ...">
            <a:extLst>
              <a:ext uri="{FF2B5EF4-FFF2-40B4-BE49-F238E27FC236}">
                <a16:creationId xmlns:a16="http://schemas.microsoft.com/office/drawing/2014/main" id="{E4AEF1B4-1DEC-0150-8B01-F532E59C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49" y="2040150"/>
            <a:ext cx="1892634" cy="9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96099B7-3078-BA84-D1D3-60961272A623}"/>
              </a:ext>
            </a:extLst>
          </p:cNvPr>
          <p:cNvGrpSpPr/>
          <p:nvPr/>
        </p:nvGrpSpPr>
        <p:grpSpPr>
          <a:xfrm>
            <a:off x="6835037" y="5466845"/>
            <a:ext cx="1209600" cy="584640"/>
            <a:chOff x="6835037" y="5466845"/>
            <a:chExt cx="120960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D61504-9831-8BD8-791F-3E62C16A7846}"/>
                    </a:ext>
                  </a:extLst>
                </p14:cNvPr>
                <p14:cNvContentPartPr/>
                <p14:nvPr/>
              </p14:nvContentPartPr>
              <p14:xfrm>
                <a:off x="6835037" y="5466845"/>
                <a:ext cx="590400" cy="55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D61504-9831-8BD8-791F-3E62C16A78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8917" y="5460729"/>
                  <a:ext cx="602640" cy="568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5D9C0F-01B2-E2ED-CFB7-7782994FFB38}"/>
                    </a:ext>
                  </a:extLst>
                </p14:cNvPr>
                <p14:cNvContentPartPr/>
                <p14:nvPr/>
              </p14:nvContentPartPr>
              <p14:xfrm>
                <a:off x="7507157" y="5555045"/>
                <a:ext cx="537480" cy="49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5D9C0F-01B2-E2ED-CFB7-7782994FFB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01037" y="5548929"/>
                  <a:ext cx="549720" cy="50867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6F5B69-0E98-DBBA-04A3-0EA5A518C788}"/>
                  </a:ext>
                </a:extLst>
              </p14:cNvPr>
              <p14:cNvContentPartPr/>
              <p14:nvPr/>
            </p14:nvContentPartPr>
            <p14:xfrm>
              <a:off x="6611837" y="1909685"/>
              <a:ext cx="1812960" cy="420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6F5B69-0E98-DBBA-04A3-0EA5A518C7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05717" y="1903565"/>
                <a:ext cx="18252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5869CA-078D-E150-6483-5E80502C3D3E}"/>
                  </a:ext>
                </a:extLst>
              </p14:cNvPr>
              <p14:cNvContentPartPr/>
              <p14:nvPr/>
            </p14:nvContentPartPr>
            <p14:xfrm>
              <a:off x="1818797" y="2664965"/>
              <a:ext cx="1287360" cy="176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5869CA-078D-E150-6483-5E80502C3D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2677" y="2658845"/>
                <a:ext cx="1299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1145F43-AF02-5613-B614-25C26077A9C1}"/>
                  </a:ext>
                </a:extLst>
              </p14:cNvPr>
              <p14:cNvContentPartPr/>
              <p14:nvPr/>
            </p14:nvContentPartPr>
            <p14:xfrm>
              <a:off x="3384797" y="3980045"/>
              <a:ext cx="1177200" cy="97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1145F43-AF02-5613-B614-25C26077A9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78677" y="3973925"/>
                <a:ext cx="1189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03E9C4D-BF0A-7F08-A04E-972CDA484551}"/>
                  </a:ext>
                </a:extLst>
              </p14:cNvPr>
              <p14:cNvContentPartPr/>
              <p14:nvPr/>
            </p14:nvContentPartPr>
            <p14:xfrm>
              <a:off x="1798277" y="5531285"/>
              <a:ext cx="660240" cy="46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03E9C4D-BF0A-7F08-A04E-972CDA4845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92157" y="5525165"/>
                <a:ext cx="67248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81D34A6-1827-C28E-686B-701783FE1849}"/>
                  </a:ext>
                </a:extLst>
              </p14:cNvPr>
              <p14:cNvContentPartPr/>
              <p14:nvPr/>
            </p14:nvContentPartPr>
            <p14:xfrm>
              <a:off x="3335477" y="5464685"/>
              <a:ext cx="568440" cy="578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81D34A6-1827-C28E-686B-701783FE18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29361" y="5458565"/>
                <a:ext cx="580672" cy="590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F739C9B-34A6-4293-392C-285E41F55704}"/>
              </a:ext>
            </a:extLst>
          </p:cNvPr>
          <p:cNvSpPr txBox="1"/>
          <p:nvPr/>
        </p:nvSpPr>
        <p:spPr>
          <a:xfrm>
            <a:off x="9047266" y="2753165"/>
            <a:ext cx="245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highlight>
                  <a:srgbClr val="FFFF00"/>
                </a:highlight>
              </a:rPr>
              <a:t>But</a:t>
            </a:r>
            <a:r>
              <a:rPr lang="en-US" sz="1200" dirty="0">
                <a:solidFill>
                  <a:schemeClr val="bg1"/>
                </a:solidFill>
                <a:highlight>
                  <a:srgbClr val="FFFF00"/>
                </a:highlight>
              </a:rPr>
              <a:t> among moderate news, </a:t>
            </a:r>
            <a:r>
              <a:rPr lang="en-US" sz="1200" b="1" dirty="0">
                <a:solidFill>
                  <a:schemeClr val="bg1"/>
                </a:solidFill>
                <a:highlight>
                  <a:srgbClr val="FFFF00"/>
                </a:highlight>
              </a:rPr>
              <a:t>equal mention </a:t>
            </a:r>
            <a:r>
              <a:rPr lang="en-US" sz="1200" dirty="0">
                <a:solidFill>
                  <a:schemeClr val="bg1"/>
                </a:solidFill>
                <a:highlight>
                  <a:srgbClr val="FFFF00"/>
                </a:highlight>
              </a:rPr>
              <a:t>of trump and </a:t>
            </a:r>
            <a:r>
              <a:rPr lang="en-US" sz="1200" dirty="0" err="1">
                <a:solidFill>
                  <a:schemeClr val="bg1"/>
                </a:solidFill>
                <a:highlight>
                  <a:srgbClr val="FFFF00"/>
                </a:highlight>
              </a:rPr>
              <a:t>harris</a:t>
            </a:r>
            <a:r>
              <a:rPr lang="en-US" sz="1200" dirty="0">
                <a:solidFill>
                  <a:schemeClr val="bg1"/>
                </a:solidFill>
                <a:highlight>
                  <a:srgbClr val="FFFF00"/>
                </a:highlight>
              </a:rPr>
              <a:t> shows deviation from left/right-leaning news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01C8-D821-3084-F67B-0EE40EEDC157}"/>
              </a:ext>
            </a:extLst>
          </p:cNvPr>
          <p:cNvSpPr txBox="1"/>
          <p:nvPr/>
        </p:nvSpPr>
        <p:spPr>
          <a:xfrm>
            <a:off x="2859551" y="2794902"/>
            <a:ext cx="2613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ighlight>
                  <a:srgbClr val="FFFF00"/>
                </a:highlight>
              </a:rPr>
              <a:t>Some bias remains…</a:t>
            </a:r>
          </a:p>
        </p:txBody>
      </p:sp>
    </p:spTree>
    <p:extLst>
      <p:ext uri="{BB962C8B-B14F-4D97-AF65-F5344CB8AC3E}">
        <p14:creationId xmlns:p14="http://schemas.microsoft.com/office/powerpoint/2010/main" val="265389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F968-28CF-E793-FA8E-34A812C7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99910-8A4B-6236-F64F-51FD45C9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113B32E7-A77C-6C75-BC78-BA7EFB58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298" y="1267099"/>
            <a:ext cx="6582719" cy="513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18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A327-D90F-A955-03B9-46866106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Unigrams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659FD5E-E056-CC27-1B36-97B2CFB31D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682986"/>
            <a:ext cx="5611227" cy="486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ow Kamala Harris, Donald Trump Polls ...">
            <a:extLst>
              <a:ext uri="{FF2B5EF4-FFF2-40B4-BE49-F238E27FC236}">
                <a16:creationId xmlns:a16="http://schemas.microsoft.com/office/drawing/2014/main" id="{57EA5E4D-A98C-03DB-80DB-D6E7B371C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41" y="2195920"/>
            <a:ext cx="1777223" cy="9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1661CB0-04AA-8FAA-A1F9-6300981EC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87" y="1730411"/>
            <a:ext cx="53625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The Globe and Mail | Trans Canada Trail">
            <a:extLst>
              <a:ext uri="{FF2B5EF4-FFF2-40B4-BE49-F238E27FC236}">
                <a16:creationId xmlns:a16="http://schemas.microsoft.com/office/drawing/2014/main" id="{D0EBF500-8B11-D7BD-2690-E2FE15D2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25" y="2053330"/>
            <a:ext cx="1014164" cy="10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230C78-35DB-7FDB-06E1-DAEC23F03C84}"/>
                  </a:ext>
                </a:extLst>
              </p14:cNvPr>
              <p14:cNvContentPartPr/>
              <p14:nvPr/>
            </p14:nvContentPartPr>
            <p14:xfrm>
              <a:off x="6993797" y="1993205"/>
              <a:ext cx="1957680" cy="44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230C78-35DB-7FDB-06E1-DAEC23F03C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87677" y="1987085"/>
                <a:ext cx="1969920" cy="4618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F2559F1-5A23-DC1B-F100-D997B261E4EA}"/>
              </a:ext>
            </a:extLst>
          </p:cNvPr>
          <p:cNvSpPr txBox="1"/>
          <p:nvPr/>
        </p:nvSpPr>
        <p:spPr>
          <a:xfrm>
            <a:off x="9358009" y="2918298"/>
            <a:ext cx="2062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ighlight>
                  <a:srgbClr val="FFFF00"/>
                </a:highlight>
              </a:rPr>
              <a:t>Emerging </a:t>
            </a:r>
            <a:r>
              <a:rPr lang="en-US" sz="1400" b="1" dirty="0">
                <a:solidFill>
                  <a:schemeClr val="bg1"/>
                </a:solidFill>
                <a:highlight>
                  <a:srgbClr val="FFFF00"/>
                </a:highlight>
              </a:rPr>
              <a:t>pattern</a:t>
            </a:r>
            <a:r>
              <a:rPr lang="en-US" sz="1400" dirty="0">
                <a:solidFill>
                  <a:schemeClr val="bg1"/>
                </a:solidFill>
                <a:highlight>
                  <a:srgbClr val="FFFF00"/>
                </a:highlight>
              </a:rPr>
              <a:t> of similar frequency for Trump and Harris in </a:t>
            </a:r>
            <a:r>
              <a:rPr lang="en-US" sz="1400" b="1" dirty="0">
                <a:solidFill>
                  <a:schemeClr val="bg1"/>
                </a:solidFill>
                <a:highlight>
                  <a:srgbClr val="FFFF00"/>
                </a:highlight>
              </a:rPr>
              <a:t>another</a:t>
            </a:r>
            <a:r>
              <a:rPr lang="en-US" sz="1400" dirty="0">
                <a:solidFill>
                  <a:schemeClr val="bg1"/>
                </a:solidFill>
                <a:highlight>
                  <a:srgbClr val="FFFF00"/>
                </a:highlight>
              </a:rPr>
              <a:t> moderate news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552777-9B23-29EF-8A56-83160EE6EF9F}"/>
                  </a:ext>
                </a:extLst>
              </p14:cNvPr>
              <p14:cNvContentPartPr/>
              <p14:nvPr/>
            </p14:nvContentPartPr>
            <p14:xfrm>
              <a:off x="10274117" y="2011565"/>
              <a:ext cx="1356840" cy="104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552777-9B23-29EF-8A56-83160EE6EF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69797" y="2007245"/>
                <a:ext cx="1365480" cy="10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6347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E82AAC87-AEAC-D77A-CCFE-1341A9C3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9" y="1341911"/>
            <a:ext cx="527685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426F0179-3D68-69B7-FAAE-D03FE02E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3" y="1446686"/>
            <a:ext cx="5400675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BA327-D90F-A955-03B9-46866106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Bigrams</a:t>
            </a:r>
          </a:p>
        </p:txBody>
      </p:sp>
      <p:pic>
        <p:nvPicPr>
          <p:cNvPr id="11274" name="Picture 10" descr="Deseret News">
            <a:extLst>
              <a:ext uri="{FF2B5EF4-FFF2-40B4-BE49-F238E27FC236}">
                <a16:creationId xmlns:a16="http://schemas.microsoft.com/office/drawing/2014/main" id="{9016C18F-7A19-8653-24C8-5E8B228A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41" y="1678914"/>
            <a:ext cx="1514589" cy="79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Scripps News to Launch New ...">
            <a:extLst>
              <a:ext uri="{FF2B5EF4-FFF2-40B4-BE49-F238E27FC236}">
                <a16:creationId xmlns:a16="http://schemas.microsoft.com/office/drawing/2014/main" id="{E4AEF1B4-1DEC-0150-8B01-F532E59C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372" y="1777505"/>
            <a:ext cx="1581130" cy="8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986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A327-D90F-A955-03B9-46866106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Bigrams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8758781-468E-3C35-9091-5F781A28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40099"/>
            <a:ext cx="540067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Kamala Harris, Donald Trump Polls ...">
            <a:extLst>
              <a:ext uri="{FF2B5EF4-FFF2-40B4-BE49-F238E27FC236}">
                <a16:creationId xmlns:a16="http://schemas.microsoft.com/office/drawing/2014/main" id="{AAE66399-E574-6BD0-1AAF-18FAB8F78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48" y="1853248"/>
            <a:ext cx="1777223" cy="9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9721C8C1-60E1-E7FE-FA12-3E8BF3294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403" y="1295626"/>
            <a:ext cx="530542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The Globe and Mail | Trans Canada Trail">
            <a:extLst>
              <a:ext uri="{FF2B5EF4-FFF2-40B4-BE49-F238E27FC236}">
                <a16:creationId xmlns:a16="http://schemas.microsoft.com/office/drawing/2014/main" id="{B26F5C3A-96BD-D8CB-8E51-A09460DDD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51" y="1654496"/>
            <a:ext cx="1014164" cy="10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37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D0F3A410-1BFA-76B5-4536-2A5579A9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152983"/>
            <a:ext cx="569595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0E03D6D7-2C21-2E9B-C441-455AA3C4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00" y="1152983"/>
            <a:ext cx="5362575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BA327-D90F-A955-03B9-46866106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Trigrams</a:t>
            </a:r>
          </a:p>
        </p:txBody>
      </p:sp>
      <p:pic>
        <p:nvPicPr>
          <p:cNvPr id="11274" name="Picture 10" descr="Deseret News">
            <a:extLst>
              <a:ext uri="{FF2B5EF4-FFF2-40B4-BE49-F238E27FC236}">
                <a16:creationId xmlns:a16="http://schemas.microsoft.com/office/drawing/2014/main" id="{9016C18F-7A19-8653-24C8-5E8B228A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41" y="1678914"/>
            <a:ext cx="1514589" cy="79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Scripps News to Launch New ...">
            <a:extLst>
              <a:ext uri="{FF2B5EF4-FFF2-40B4-BE49-F238E27FC236}">
                <a16:creationId xmlns:a16="http://schemas.microsoft.com/office/drawing/2014/main" id="{E4AEF1B4-1DEC-0150-8B01-F532E59C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28" y="1544041"/>
            <a:ext cx="1581130" cy="8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7470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A327-D90F-A955-03B9-46866106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Trigrams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4BCABC9-830D-9C16-1BD4-978D92470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1" y="1273816"/>
            <a:ext cx="56769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ow Kamala Harris, Donald Trump Polls ...">
            <a:extLst>
              <a:ext uri="{FF2B5EF4-FFF2-40B4-BE49-F238E27FC236}">
                <a16:creationId xmlns:a16="http://schemas.microsoft.com/office/drawing/2014/main" id="{DE42959B-35DF-FBC0-9D07-A570666E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003" y="1573350"/>
            <a:ext cx="1777223" cy="9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AD8C8021-B6CF-2706-01B4-4CF1F125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15" y="1250521"/>
            <a:ext cx="5415064" cy="54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The Globe and Mail | Trans Canada Trail">
            <a:extLst>
              <a:ext uri="{FF2B5EF4-FFF2-40B4-BE49-F238E27FC236}">
                <a16:creationId xmlns:a16="http://schemas.microsoft.com/office/drawing/2014/main" id="{8D13DCCC-3645-5F94-64DA-FB4878B0E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560" y="545543"/>
            <a:ext cx="1014164" cy="10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2303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14342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345" name="Picture 14344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347" name="Oval 14346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349" name="Picture 14348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51" name="Picture 14350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353" name="Rectangle 14352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CFDC5-7AB4-7C3E-2BBE-4A552EC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11414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Word Cloud</a:t>
            </a:r>
          </a:p>
        </p:txBody>
      </p:sp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7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9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7FC65EDB-1C1A-FDFE-CF7A-A3C43AA78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" y="-6487"/>
            <a:ext cx="6850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378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14342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345" name="Picture 14344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347" name="Oval 14346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349" name="Picture 14348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351" name="Picture 14350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353" name="Rectangle 14352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CFDC5-7AB4-7C3E-2BBE-4A552EC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11414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Word Cloud</a:t>
            </a:r>
          </a:p>
        </p:txBody>
      </p:sp>
      <p:sp>
        <p:nvSpPr>
          <p:cNvPr id="14355" name="Rectangle 14354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7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9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7FC65EDB-1C1A-FDFE-CF7A-A3C43AA78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" y="-6487"/>
            <a:ext cx="6850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8AE50-F221-EB3E-C2B1-24CAC62B0D3D}"/>
              </a:ext>
            </a:extLst>
          </p:cNvPr>
          <p:cNvSpPr txBox="1"/>
          <p:nvPr/>
        </p:nvSpPr>
        <p:spPr>
          <a:xfrm>
            <a:off x="8191925" y="2635805"/>
            <a:ext cx="3500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Trump and Harris are both very similar in font size, i.e. frequency of occurrence.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5F7A2E-FD4C-9345-377E-AA895EE6851B}"/>
              </a:ext>
            </a:extLst>
          </p:cNvPr>
          <p:cNvCxnSpPr/>
          <p:nvPr/>
        </p:nvCxnSpPr>
        <p:spPr>
          <a:xfrm>
            <a:off x="7395951" y="875489"/>
            <a:ext cx="0" cy="14202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061447-41A9-02AF-0FC8-1508D182BE06}"/>
              </a:ext>
            </a:extLst>
          </p:cNvPr>
          <p:cNvCxnSpPr/>
          <p:nvPr/>
        </p:nvCxnSpPr>
        <p:spPr>
          <a:xfrm>
            <a:off x="7395951" y="2467287"/>
            <a:ext cx="0" cy="14202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BD1BEF-0D26-63D3-EF89-CD11988189E4}"/>
                  </a:ext>
                </a:extLst>
              </p14:cNvPr>
              <p14:cNvContentPartPr/>
              <p14:nvPr/>
            </p14:nvContentPartPr>
            <p14:xfrm>
              <a:off x="359357" y="2284445"/>
              <a:ext cx="8326800" cy="30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BD1BEF-0D26-63D3-EF89-CD11988189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717" y="2176445"/>
                <a:ext cx="84344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BEAAC6-FB30-3307-A043-25543F93ACEB}"/>
                  </a:ext>
                </a:extLst>
              </p14:cNvPr>
              <p14:cNvContentPartPr/>
              <p14:nvPr/>
            </p14:nvContentPartPr>
            <p14:xfrm>
              <a:off x="174677" y="3860885"/>
              <a:ext cx="7781040" cy="157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BEAAC6-FB30-3307-A043-25543F93AC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037" y="3753245"/>
                <a:ext cx="78886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191402F-4CAA-73DF-3F4B-F564978D71B4}"/>
                  </a:ext>
                </a:extLst>
              </p14:cNvPr>
              <p14:cNvContentPartPr/>
              <p14:nvPr/>
            </p14:nvContentPartPr>
            <p14:xfrm>
              <a:off x="58037" y="641765"/>
              <a:ext cx="8001720" cy="216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191402F-4CAA-73DF-3F4B-F564978D71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37" y="533765"/>
                <a:ext cx="8109360" cy="4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3738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4" name="Picture 15383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5386" name="Picture 15385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388" name="Oval 15387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390" name="Picture 15389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392" name="Picture 15391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394" name="Rectangle 15393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9D834-8920-9E6A-2783-5541F12D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802279" cy="13438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/>
              <a:t>Word Frequency</a:t>
            </a:r>
          </a:p>
        </p:txBody>
      </p:sp>
      <p:sp>
        <p:nvSpPr>
          <p:cNvPr id="15396" name="Rectangle 15395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8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00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21A30733-E49C-D7B6-F17B-D193ED86D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3" y="363459"/>
            <a:ext cx="6380546" cy="6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611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4" name="Picture 15383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5386" name="Picture 15385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388" name="Oval 15387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390" name="Picture 15389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392" name="Picture 15391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394" name="Rectangle 15393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9D834-8920-9E6A-2783-5541F12D4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802279" cy="13438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/>
              <a:t>Word Frequency</a:t>
            </a:r>
          </a:p>
        </p:txBody>
      </p:sp>
      <p:sp>
        <p:nvSpPr>
          <p:cNvPr id="15396" name="Rectangle 15395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8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00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21A30733-E49C-D7B6-F17B-D193ED86D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3" y="363459"/>
            <a:ext cx="6380546" cy="6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FB6158-0D09-14F7-DC52-D8D890377358}"/>
              </a:ext>
            </a:extLst>
          </p:cNvPr>
          <p:cNvSpPr txBox="1"/>
          <p:nvPr/>
        </p:nvSpPr>
        <p:spPr>
          <a:xfrm>
            <a:off x="8191925" y="2845739"/>
            <a:ext cx="32976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Trump seems to be most frequent, but Harris is second highly mentioned. </a:t>
            </a:r>
          </a:p>
          <a:p>
            <a:endParaRPr lang="en-US" dirty="0"/>
          </a:p>
          <a:p>
            <a:r>
              <a:rPr lang="en-US" dirty="0"/>
              <a:t>This supports findings of equal representation within moderate media outlets.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D9DB1E-7C2F-51D7-EC50-405F26B2AD66}"/>
                  </a:ext>
                </a:extLst>
              </p14:cNvPr>
              <p14:cNvContentPartPr/>
              <p14:nvPr/>
            </p14:nvContentPartPr>
            <p14:xfrm>
              <a:off x="1474637" y="5058245"/>
              <a:ext cx="120600" cy="678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D9DB1E-7C2F-51D7-EC50-405F26B2AD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0637" y="4950245"/>
                <a:ext cx="228240" cy="89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CEF491-24C8-B769-4765-87B25A01C1D3}"/>
                  </a:ext>
                </a:extLst>
              </p14:cNvPr>
              <p14:cNvContentPartPr/>
              <p14:nvPr/>
            </p14:nvContentPartPr>
            <p14:xfrm>
              <a:off x="1342157" y="91428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CEF491-24C8-B769-4765-87B25A01C1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9157" y="85128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AE49B8-A3E0-7D71-CFFF-7A520C0825C4}"/>
                  </a:ext>
                </a:extLst>
              </p14:cNvPr>
              <p14:cNvContentPartPr/>
              <p14:nvPr/>
            </p14:nvContentPartPr>
            <p14:xfrm>
              <a:off x="1556357" y="145896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AE49B8-A3E0-7D71-CFFF-7A520C0825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3357" y="13959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0E81DA-6657-B3C3-8795-A2A2E1751033}"/>
                  </a:ext>
                </a:extLst>
              </p14:cNvPr>
              <p14:cNvContentPartPr/>
              <p14:nvPr/>
            </p14:nvContentPartPr>
            <p14:xfrm>
              <a:off x="1312997" y="5077685"/>
              <a:ext cx="78840" cy="407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0E81DA-6657-B3C3-8795-A2A2E17510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59357" y="4969685"/>
                <a:ext cx="18648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12361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E2BB-8DA7-4F95-91BC-1C471390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6249784" cy="1641986"/>
          </a:xfrm>
        </p:spPr>
        <p:txBody>
          <a:bodyPr>
            <a:normAutofit/>
          </a:bodyPr>
          <a:lstStyle/>
          <a:p>
            <a:r>
              <a:rPr lang="en-US" dirty="0"/>
              <a:t>Findings </a:t>
            </a:r>
          </a:p>
        </p:txBody>
      </p:sp>
      <p:pic>
        <p:nvPicPr>
          <p:cNvPr id="5" name="Picture 4" descr="Student looking at books while seated alone in library at night">
            <a:extLst>
              <a:ext uri="{FF2B5EF4-FFF2-40B4-BE49-F238E27FC236}">
                <a16:creationId xmlns:a16="http://schemas.microsoft.com/office/drawing/2014/main" id="{6CAF59AD-F619-08B4-708F-AA35A80A4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r="37695" b="-1"/>
          <a:stretch/>
        </p:blipFill>
        <p:spPr>
          <a:xfrm>
            <a:off x="7548152" y="10"/>
            <a:ext cx="4646658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93D774-E48C-4FFC-816B-0C472273F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2464B-E527-F388-5C33-74BF5F4C9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071992"/>
            <a:ext cx="6249784" cy="4176408"/>
          </a:xfrm>
        </p:spPr>
        <p:txBody>
          <a:bodyPr>
            <a:normAutofit/>
          </a:bodyPr>
          <a:lstStyle/>
          <a:p>
            <a:r>
              <a:rPr lang="en-US" dirty="0"/>
              <a:t>Among moderate news outlets, certain news still retain a considerable level of bias. However, interesting emergence is the equal representation of both candidates on certain issues. </a:t>
            </a:r>
          </a:p>
          <a:p>
            <a:r>
              <a:rPr lang="en-US" dirty="0"/>
              <a:t>This is suggested by both the unigrams and word cloud, where you can see both candidates level in word frequency gram-charts and relatively similar font size in the word cloud. </a:t>
            </a:r>
          </a:p>
        </p:txBody>
      </p:sp>
    </p:spTree>
    <p:extLst>
      <p:ext uri="{BB962C8B-B14F-4D97-AF65-F5344CB8AC3E}">
        <p14:creationId xmlns:p14="http://schemas.microsoft.com/office/powerpoint/2010/main" val="398705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F968-28CF-E793-FA8E-34A812C7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99910-8A4B-6236-F64F-51FD45C9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81A3D12-A8EC-FB11-E46B-BAEC0B91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28" y="609601"/>
            <a:ext cx="6427452" cy="61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511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6831-EA57-08E3-3299-C2CA586E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TextBlob</a:t>
            </a:r>
            <a:r>
              <a:rPr lang="en-US" dirty="0"/>
              <a:t> Polarity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5E5FC-A639-539A-34C2-C976ED763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9132" y="2052918"/>
            <a:ext cx="4075889" cy="4195481"/>
          </a:xfrm>
        </p:spPr>
        <p:txBody>
          <a:bodyPr/>
          <a:lstStyle/>
          <a:p>
            <a:r>
              <a:rPr lang="en-US" dirty="0"/>
              <a:t>Moderate Media are relatively more positive, per </a:t>
            </a:r>
            <a:r>
              <a:rPr lang="en-US" dirty="0" err="1"/>
              <a:t>TextBlob</a:t>
            </a:r>
            <a:endParaRPr lang="en-US" dirty="0"/>
          </a:p>
          <a:p>
            <a:r>
              <a:rPr lang="en-US" dirty="0"/>
              <a:t>All news are closer to being neutral with the highest polarity score of 0.1 (polarity of zero denotes neutral)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95A135E-DA1B-6851-78F3-0A0005092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853248"/>
            <a:ext cx="6623826" cy="46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40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561F0-45B2-3D79-ADC9-0040FCDF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TextBlob</a:t>
            </a:r>
            <a:r>
              <a:rPr lang="en-US" dirty="0"/>
              <a:t> Subjectivity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EAFCAFC-C35B-E53D-6369-42A26767F2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05726"/>
            <a:ext cx="6935629" cy="48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8FA3A-E5F8-10AA-3796-0801FAEA6B53}"/>
              </a:ext>
            </a:extLst>
          </p:cNvPr>
          <p:cNvSpPr txBox="1"/>
          <p:nvPr/>
        </p:nvSpPr>
        <p:spPr>
          <a:xfrm>
            <a:off x="8064230" y="1624519"/>
            <a:ext cx="37646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- Moderate Media roughly same level of subjectivity, around 50:50 between purely objective and purely subjective with slight lean towards objective 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04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3D9CA-C67B-8480-0D9F-8A42598B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Vader Negative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5DF30-FA8A-7CF6-637B-A687C508A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653" y="1712069"/>
            <a:ext cx="3958177" cy="4565514"/>
          </a:xfrm>
        </p:spPr>
        <p:txBody>
          <a:bodyPr/>
          <a:lstStyle/>
          <a:p>
            <a:r>
              <a:rPr lang="en-US" dirty="0"/>
              <a:t>Vader Score shows that Moderate News is comparatively less negative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02AB14CE-9D72-988B-2952-C763CCAC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54196"/>
            <a:ext cx="6867018" cy="485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50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2600-1CEC-18CE-B5E1-E31614D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Vader Neutral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132C-2E72-649B-88A8-1E7A4FE07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3685" y="1721796"/>
            <a:ext cx="3832698" cy="4526603"/>
          </a:xfrm>
        </p:spPr>
        <p:txBody>
          <a:bodyPr/>
          <a:lstStyle/>
          <a:p>
            <a:r>
              <a:rPr lang="en-US" dirty="0"/>
              <a:t>Vader determines that Moderate is comparatively more neutral, but generally at similar levels with other news platforms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DFFA227-BB29-B13A-ED9E-AF647CCD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89145"/>
            <a:ext cx="6960343" cy="496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7757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3BBA-6BBB-D308-54F4-1981F2CC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Vader Positive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6EA6A-4D0C-0D61-F03F-A53E0450E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770" y="1504706"/>
            <a:ext cx="3891064" cy="4743694"/>
          </a:xfrm>
        </p:spPr>
        <p:txBody>
          <a:bodyPr/>
          <a:lstStyle/>
          <a:p>
            <a:r>
              <a:rPr lang="en-US" dirty="0"/>
              <a:t>Vader determines that moderates are less positive than liberal or conservative media </a:t>
            </a:r>
          </a:p>
          <a:p>
            <a:r>
              <a:rPr lang="en-US" dirty="0"/>
              <a:t>This finding is conflicts with </a:t>
            </a:r>
            <a:r>
              <a:rPr lang="en-US" dirty="0" err="1"/>
              <a:t>TextBlob</a:t>
            </a:r>
            <a:r>
              <a:rPr lang="en-US" dirty="0"/>
              <a:t>, likely due to scoring methodology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2B678A0-4D84-AC5E-A4CB-7834E1FE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04705"/>
            <a:ext cx="7071299" cy="499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1517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1ECD-F39F-40D7-A9ED-79A3007A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Vader Compound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B2280-63E6-0132-95F7-0E935E048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230" y="1509468"/>
            <a:ext cx="3911699" cy="4612513"/>
          </a:xfrm>
        </p:spPr>
        <p:txBody>
          <a:bodyPr/>
          <a:lstStyle/>
          <a:p>
            <a:r>
              <a:rPr lang="en-US" dirty="0"/>
              <a:t>Vader Compound Scores, which aggregates Positive, Neutral, and Negative determines that moderate is positive. </a:t>
            </a:r>
          </a:p>
          <a:p>
            <a:r>
              <a:rPr lang="en-US" dirty="0"/>
              <a:t>This is a strong contrast to liberal and conservative news. </a:t>
            </a:r>
          </a:p>
          <a:p>
            <a:r>
              <a:rPr lang="en-US" dirty="0"/>
              <a:t>This finding is also consistent with </a:t>
            </a:r>
            <a:r>
              <a:rPr lang="en-US" dirty="0" err="1"/>
              <a:t>TextBlob</a:t>
            </a:r>
            <a:r>
              <a:rPr lang="en-US" dirty="0"/>
              <a:t>. 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8A0E4B5B-16E8-9E3B-9C40-43D8BFB7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509468"/>
            <a:ext cx="7211236" cy="502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148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A243-F7DD-CCFB-5A22-81B7F61E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Flesch Reading Ease Score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53FF5B1-2FB7-A778-E50B-58929DDF3F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374121"/>
            <a:ext cx="7201760" cy="51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53548D-F1DE-C4CA-0518-DBE61402F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669" y="193937"/>
            <a:ext cx="3202220" cy="647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155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A243-F7DD-CCFB-5A22-81B7F61E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Flesch Reading Ease Score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A53FF5B1-2FB7-A778-E50B-58929DDF3F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374121"/>
            <a:ext cx="7201760" cy="516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53548D-F1DE-C4CA-0518-DBE61402F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669" y="193937"/>
            <a:ext cx="3202220" cy="64701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5736EF-DEC0-5507-8E92-B6960422C797}"/>
                  </a:ext>
                </a:extLst>
              </p14:cNvPr>
              <p14:cNvContentPartPr/>
              <p14:nvPr/>
            </p14:nvContentPartPr>
            <p14:xfrm>
              <a:off x="600197" y="1274645"/>
              <a:ext cx="7259760" cy="128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5736EF-DEC0-5507-8E92-B6960422C7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7" y="1268525"/>
                <a:ext cx="7272000" cy="12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2D8282-919F-B691-0DD1-3A15512C9322}"/>
                  </a:ext>
                </a:extLst>
              </p14:cNvPr>
              <p14:cNvContentPartPr/>
              <p14:nvPr/>
            </p14:nvContentPartPr>
            <p14:xfrm>
              <a:off x="8228957" y="3654245"/>
              <a:ext cx="3447360" cy="120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2D8282-919F-B691-0DD1-3A15512C93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2837" y="3648125"/>
                <a:ext cx="3459600" cy="12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89584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9C7E-469D-DCC6-4F17-500F29EB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Gunning Fog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5CCEA-830C-7209-58C6-E9DF2DBEA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CAB8463-8664-6CBC-9806-225794AB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10509"/>
            <a:ext cx="7081534" cy="507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E3E66-5635-BBC8-7E7D-A4489B93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077" y="1001391"/>
            <a:ext cx="3623552" cy="54899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F539D2-FF1E-9990-E707-90B7D654FCE1}"/>
                  </a:ext>
                </a:extLst>
              </p14:cNvPr>
              <p14:cNvContentPartPr/>
              <p14:nvPr/>
            </p14:nvContentPartPr>
            <p14:xfrm>
              <a:off x="4600877" y="558942"/>
              <a:ext cx="36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F539D2-FF1E-9990-E707-90B7D654FC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4757" y="552822"/>
                <a:ext cx="12600" cy="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814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9C7E-469D-DCC6-4F17-500F29EB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Gunning Fog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5CCEA-830C-7209-58C6-E9DF2DBEA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1CAB8463-8664-6CBC-9806-225794AB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10509"/>
            <a:ext cx="7081534" cy="507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E3E66-5635-BBC8-7E7D-A4489B93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077" y="1001391"/>
            <a:ext cx="3623552" cy="54899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F539D2-FF1E-9990-E707-90B7D654FCE1}"/>
                  </a:ext>
                </a:extLst>
              </p14:cNvPr>
              <p14:cNvContentPartPr/>
              <p14:nvPr/>
            </p14:nvContentPartPr>
            <p14:xfrm>
              <a:off x="4600877" y="558942"/>
              <a:ext cx="36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F539D2-FF1E-9990-E707-90B7D654FC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4757" y="552822"/>
                <a:ext cx="1260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04923C-45A8-A083-5E97-6905719D505D}"/>
                  </a:ext>
                </a:extLst>
              </p14:cNvPr>
              <p14:cNvContentPartPr/>
              <p14:nvPr/>
            </p14:nvContentPartPr>
            <p14:xfrm>
              <a:off x="902957" y="1583885"/>
              <a:ext cx="6764400" cy="887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04923C-45A8-A083-5E97-6905719D50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837" y="1577765"/>
                <a:ext cx="6776640" cy="8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147E88-0CDA-D075-EF6A-CB9381D17475}"/>
                  </a:ext>
                </a:extLst>
              </p14:cNvPr>
              <p14:cNvContentPartPr/>
              <p14:nvPr/>
            </p14:nvContentPartPr>
            <p14:xfrm>
              <a:off x="8042117" y="3947645"/>
              <a:ext cx="3993840" cy="1130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147E88-0CDA-D075-EF6A-CB9381D174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35997" y="3941525"/>
                <a:ext cx="4006080" cy="11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56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1E10-35DB-E3EF-F0FE-465869D5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850EED-9E29-5EEA-1F54-705F683C0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932437"/>
              </p:ext>
            </p:extLst>
          </p:nvPr>
        </p:nvGraphicFramePr>
        <p:xfrm>
          <a:off x="721699" y="1352244"/>
          <a:ext cx="10494290" cy="51432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8858">
                  <a:extLst>
                    <a:ext uri="{9D8B030D-6E8A-4147-A177-3AD203B41FA5}">
                      <a16:colId xmlns:a16="http://schemas.microsoft.com/office/drawing/2014/main" val="3578676096"/>
                    </a:ext>
                  </a:extLst>
                </a:gridCol>
                <a:gridCol w="2098858">
                  <a:extLst>
                    <a:ext uri="{9D8B030D-6E8A-4147-A177-3AD203B41FA5}">
                      <a16:colId xmlns:a16="http://schemas.microsoft.com/office/drawing/2014/main" val="2381937620"/>
                    </a:ext>
                  </a:extLst>
                </a:gridCol>
                <a:gridCol w="2098858">
                  <a:extLst>
                    <a:ext uri="{9D8B030D-6E8A-4147-A177-3AD203B41FA5}">
                      <a16:colId xmlns:a16="http://schemas.microsoft.com/office/drawing/2014/main" val="3077584100"/>
                    </a:ext>
                  </a:extLst>
                </a:gridCol>
                <a:gridCol w="2098858">
                  <a:extLst>
                    <a:ext uri="{9D8B030D-6E8A-4147-A177-3AD203B41FA5}">
                      <a16:colId xmlns:a16="http://schemas.microsoft.com/office/drawing/2014/main" val="3157047270"/>
                    </a:ext>
                  </a:extLst>
                </a:gridCol>
                <a:gridCol w="2098858">
                  <a:extLst>
                    <a:ext uri="{9D8B030D-6E8A-4147-A177-3AD203B41FA5}">
                      <a16:colId xmlns:a16="http://schemas.microsoft.com/office/drawing/2014/main" val="3448588410"/>
                    </a:ext>
                  </a:extLst>
                </a:gridCol>
              </a:tblGrid>
              <a:tr h="6377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Personal Code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Simple Scraper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Instant Data Scraper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BrowseAI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424112697"/>
                  </a:ext>
                </a:extLst>
              </a:tr>
              <a:tr h="51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Setup Requirement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High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Low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Low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Medium –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Sign up required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1843916847"/>
                  </a:ext>
                </a:extLst>
              </a:tr>
              <a:tr h="4197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Cost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Free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Free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Free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Free until trial limit reached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108122224"/>
                  </a:ext>
                </a:extLst>
              </a:tr>
              <a:tr h="4197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Format Extraction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Any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CSV/  JSON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CSV / XLSX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CSV/JSON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1155033648"/>
                  </a:ext>
                </a:extLst>
              </a:tr>
              <a:tr h="2035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Customizable 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Yes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Yes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Yes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2995285973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Guides Available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No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Yes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Yes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Yes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2575733199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Support available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Yes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No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Yes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2248809566"/>
                  </a:ext>
                </a:extLst>
              </a:tr>
              <a:tr h="10089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Unique Features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Customizable per scraping needs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Has recipes (formatting for specific scrapes)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Has option to scrape infinite scroll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Robots – custom recipes tailored for specified sites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1987593280"/>
                  </a:ext>
                </a:extLst>
              </a:tr>
              <a:tr h="6004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Easy to scrape multiple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Yes with recipe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Yes with recipe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Yes with robot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2745485794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Data Formatting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None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Yes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Yes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Yes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579617615"/>
                  </a:ext>
                </a:extLst>
              </a:tr>
            </a:tbl>
          </a:graphicData>
        </a:graphic>
      </p:graphicFrame>
      <p:pic>
        <p:nvPicPr>
          <p:cNvPr id="10242" name="Picture 2" descr="Simplescraper — Scrape Websites and ...">
            <a:extLst>
              <a:ext uri="{FF2B5EF4-FFF2-40B4-BE49-F238E27FC236}">
                <a16:creationId xmlns:a16="http://schemas.microsoft.com/office/drawing/2014/main" id="{24B7EA01-E1E0-C115-D381-3A03EA2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89" y="1402904"/>
            <a:ext cx="1792369" cy="45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F746B-58C5-30F5-271F-E5561049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214" y="1402904"/>
            <a:ext cx="1946962" cy="350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A2882-0185-85F4-63A7-552367742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375" y="1351851"/>
            <a:ext cx="1990725" cy="552450"/>
          </a:xfrm>
          <a:prstGeom prst="rect">
            <a:avLst/>
          </a:prstGeom>
        </p:spPr>
      </p:pic>
      <p:pic>
        <p:nvPicPr>
          <p:cNvPr id="10244" name="Picture 4" descr="Welcome to Jupyter | by Project Jupyter ...">
            <a:extLst>
              <a:ext uri="{FF2B5EF4-FFF2-40B4-BE49-F238E27FC236}">
                <a16:creationId xmlns:a16="http://schemas.microsoft.com/office/drawing/2014/main" id="{98DD98F8-99AD-7AB0-D2E2-40A172A9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8" y="1384397"/>
            <a:ext cx="1444987" cy="3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07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B2CD-E491-ED92-36FD-AE71B418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82B8C1-F7BF-DB7B-3C47-FB0C48ED7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4006367"/>
              </p:ext>
            </p:extLst>
          </p:nvPr>
        </p:nvGraphicFramePr>
        <p:xfrm>
          <a:off x="1103312" y="2052638"/>
          <a:ext cx="9986220" cy="3657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555">
                  <a:extLst>
                    <a:ext uri="{9D8B030D-6E8A-4147-A177-3AD203B41FA5}">
                      <a16:colId xmlns:a16="http://schemas.microsoft.com/office/drawing/2014/main" val="1425937522"/>
                    </a:ext>
                  </a:extLst>
                </a:gridCol>
                <a:gridCol w="2496555">
                  <a:extLst>
                    <a:ext uri="{9D8B030D-6E8A-4147-A177-3AD203B41FA5}">
                      <a16:colId xmlns:a16="http://schemas.microsoft.com/office/drawing/2014/main" val="4027287119"/>
                    </a:ext>
                  </a:extLst>
                </a:gridCol>
                <a:gridCol w="2496555">
                  <a:extLst>
                    <a:ext uri="{9D8B030D-6E8A-4147-A177-3AD203B41FA5}">
                      <a16:colId xmlns:a16="http://schemas.microsoft.com/office/drawing/2014/main" val="211973349"/>
                    </a:ext>
                  </a:extLst>
                </a:gridCol>
                <a:gridCol w="2496555">
                  <a:extLst>
                    <a:ext uri="{9D8B030D-6E8A-4147-A177-3AD203B41FA5}">
                      <a16:colId xmlns:a16="http://schemas.microsoft.com/office/drawing/2014/main" val="2583362499"/>
                    </a:ext>
                  </a:extLst>
                </a:gridCol>
              </a:tblGrid>
              <a:tr h="8244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Affiliation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Subjectivity-Objectivity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Positive-Negative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Reading Level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43830"/>
                  </a:ext>
                </a:extLst>
              </a:tr>
              <a:tr h="11777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Left-Leaning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Somewhere between neutral and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958162"/>
                  </a:ext>
                </a:extLst>
              </a:tr>
              <a:tr h="11777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Right-Leaning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Somewhere between neutral and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989908"/>
                  </a:ext>
                </a:extLst>
              </a:tr>
              <a:tr h="4776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50:50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Mostly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652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6588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EC09-597F-0D17-97F9-9C7AB7F7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dirty="0"/>
              <a:t>Implications </a:t>
            </a:r>
          </a:p>
        </p:txBody>
      </p:sp>
      <p:pic>
        <p:nvPicPr>
          <p:cNvPr id="5" name="Picture 4" descr="Adults studying at table">
            <a:extLst>
              <a:ext uri="{FF2B5EF4-FFF2-40B4-BE49-F238E27FC236}">
                <a16:creationId xmlns:a16="http://schemas.microsoft.com/office/drawing/2014/main" id="{7FAEF0F2-ED12-F1E5-FDEC-6E5945400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6" r="-1" b="-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6D1B57-10C5-4A11-968D-5EF04F324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16315-3399-E7C5-E6DA-54CFF3C41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53" y="1673157"/>
            <a:ext cx="4221804" cy="499028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masis MT Pro Medium" panose="02040604050005020304" pitchFamily="18" charset="0"/>
              </a:rPr>
              <a:t>Biased news media may influence polarization among voters in the upcoming election. The negative-leaning sentiments for left-leaning and right-leaning news outlets may influence voting along party lines rather than </a:t>
            </a:r>
            <a:r>
              <a:rPr lang="en-US" sz="1600" u="sng" dirty="0">
                <a:solidFill>
                  <a:schemeClr val="tx1">
                    <a:lumMod val="85000"/>
                  </a:schemeClr>
                </a:solidFill>
                <a:latin typeface="Amasis MT Pro Medium" panose="02040604050005020304" pitchFamily="18" charset="0"/>
              </a:rPr>
              <a:t>proper evaluation of candidates and platforms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masis MT Pro Medium" panose="02040604050005020304" pitchFamily="18" charset="0"/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masis MT Pro Medium" panose="02040604050005020304" pitchFamily="18" charset="0"/>
              </a:rPr>
              <a:t>While most news outlets aim to write at a high school reading level to garner mass appeal, this </a:t>
            </a:r>
            <a:r>
              <a:rPr lang="en-US" sz="1600" u="sng" dirty="0">
                <a:solidFill>
                  <a:schemeClr val="tx1">
                    <a:lumMod val="85000"/>
                  </a:schemeClr>
                </a:solidFill>
                <a:latin typeface="Amasis MT Pro Medium" panose="02040604050005020304" pitchFamily="18" charset="0"/>
              </a:rPr>
              <a:t>may oversimplify high-level details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masis MT Pro Medium" panose="02040604050005020304" pitchFamily="18" charset="0"/>
              </a:rPr>
              <a:t> or conceptual implications that are important to key issues.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masis MT Pro Medium" panose="02040604050005020304" pitchFamily="18" charset="0"/>
              </a:rPr>
              <a:t>The industry-wide finding of being 50:50 ratio for subjectivity to objectivity implies that no one news outlet will provide adequate comprehensive covered with the 50% subjectivity bias. It will be important for voters to </a:t>
            </a:r>
            <a:r>
              <a:rPr lang="en-US" sz="1600" u="sng" dirty="0">
                <a:solidFill>
                  <a:schemeClr val="tx1">
                    <a:lumMod val="85000"/>
                  </a:schemeClr>
                </a:solidFill>
                <a:latin typeface="Amasis MT Pro Medium" panose="02040604050005020304" pitchFamily="18" charset="0"/>
              </a:rPr>
              <a:t>consume a variety of reputable sources </a:t>
            </a: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Amasis MT Pro Medium" panose="02040604050005020304" pitchFamily="18" charset="0"/>
              </a:rPr>
              <a:t>to have a complete picture. 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21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1E10-35DB-E3EF-F0FE-465869D5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850EED-9E29-5EEA-1F54-705F683C0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417939"/>
              </p:ext>
            </p:extLst>
          </p:nvPr>
        </p:nvGraphicFramePr>
        <p:xfrm>
          <a:off x="721699" y="1352244"/>
          <a:ext cx="10494290" cy="4457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8858">
                  <a:extLst>
                    <a:ext uri="{9D8B030D-6E8A-4147-A177-3AD203B41FA5}">
                      <a16:colId xmlns:a16="http://schemas.microsoft.com/office/drawing/2014/main" val="3578676096"/>
                    </a:ext>
                  </a:extLst>
                </a:gridCol>
                <a:gridCol w="2098858">
                  <a:extLst>
                    <a:ext uri="{9D8B030D-6E8A-4147-A177-3AD203B41FA5}">
                      <a16:colId xmlns:a16="http://schemas.microsoft.com/office/drawing/2014/main" val="2381937620"/>
                    </a:ext>
                  </a:extLst>
                </a:gridCol>
                <a:gridCol w="2098858">
                  <a:extLst>
                    <a:ext uri="{9D8B030D-6E8A-4147-A177-3AD203B41FA5}">
                      <a16:colId xmlns:a16="http://schemas.microsoft.com/office/drawing/2014/main" val="3077584100"/>
                    </a:ext>
                  </a:extLst>
                </a:gridCol>
                <a:gridCol w="2098858">
                  <a:extLst>
                    <a:ext uri="{9D8B030D-6E8A-4147-A177-3AD203B41FA5}">
                      <a16:colId xmlns:a16="http://schemas.microsoft.com/office/drawing/2014/main" val="3157047270"/>
                    </a:ext>
                  </a:extLst>
                </a:gridCol>
                <a:gridCol w="2098858">
                  <a:extLst>
                    <a:ext uri="{9D8B030D-6E8A-4147-A177-3AD203B41FA5}">
                      <a16:colId xmlns:a16="http://schemas.microsoft.com/office/drawing/2014/main" val="3448588410"/>
                    </a:ext>
                  </a:extLst>
                </a:gridCol>
              </a:tblGrid>
              <a:tr h="6377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1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Personal Code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Simple Scraper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00" dirty="0" err="1">
                          <a:effectLst/>
                        </a:rPr>
                        <a:t>BrowseAI</a:t>
                      </a:r>
                      <a:endParaRPr lang="en-US" sz="1200" b="1" kern="100" dirty="0">
                        <a:effectLst/>
                        <a:latin typeface="Aptos" panose="020B00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424112697"/>
                  </a:ext>
                </a:extLst>
              </a:tr>
              <a:tr h="51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Strengths</a:t>
                      </a: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Free, easy to format, easy to import, easy to customize.</a:t>
                      </a: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Free, easy to scrape, easy to create recipes</a:t>
                      </a: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Free, easy to scrape, can do infinite-scroll websites</a:t>
                      </a: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Professional support available. Easy to scrape and create ‘robot’ recipes. </a:t>
                      </a: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1843916847"/>
                  </a:ext>
                </a:extLst>
              </a:tr>
              <a:tr h="4197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Limits</a:t>
                      </a: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Requires customization for each website, labor intensive, </a:t>
                      </a: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 lot of formatting issues when importing data. Most pressing issue is the inability to encode utf-8. </a:t>
                      </a: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Cannot choose which content to scrape. Data is disorganized. </a:t>
                      </a:r>
                    </a:p>
                  </a:txBody>
                  <a:tcPr marL="63622" marR="6362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Primarily a paid platform, but free trial is available until threshold data is reached. </a:t>
                      </a:r>
                    </a:p>
                  </a:txBody>
                  <a:tcPr marL="63622" marR="63622" marT="0" marB="0"/>
                </a:tc>
                <a:extLst>
                  <a:ext uri="{0D108BD9-81ED-4DB2-BD59-A6C34878D82A}">
                    <a16:rowId xmlns:a16="http://schemas.microsoft.com/office/drawing/2014/main" val="108122224"/>
                  </a:ext>
                </a:extLst>
              </a:tr>
            </a:tbl>
          </a:graphicData>
        </a:graphic>
      </p:graphicFrame>
      <p:pic>
        <p:nvPicPr>
          <p:cNvPr id="10242" name="Picture 2" descr="Simplescraper — Scrape Websites and ...">
            <a:extLst>
              <a:ext uri="{FF2B5EF4-FFF2-40B4-BE49-F238E27FC236}">
                <a16:creationId xmlns:a16="http://schemas.microsoft.com/office/drawing/2014/main" id="{24B7EA01-E1E0-C115-D381-3A03EA2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89" y="1402904"/>
            <a:ext cx="1792369" cy="45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F746B-58C5-30F5-271F-E55610499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28" y="1402904"/>
            <a:ext cx="1946962" cy="350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A2882-0185-85F4-63A7-552367742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375" y="1351851"/>
            <a:ext cx="1990725" cy="552450"/>
          </a:xfrm>
          <a:prstGeom prst="rect">
            <a:avLst/>
          </a:prstGeom>
        </p:spPr>
      </p:pic>
      <p:pic>
        <p:nvPicPr>
          <p:cNvPr id="10244" name="Picture 4" descr="Welcome to Jupyter | by Project Jupyter ...">
            <a:extLst>
              <a:ext uri="{FF2B5EF4-FFF2-40B4-BE49-F238E27FC236}">
                <a16:creationId xmlns:a16="http://schemas.microsoft.com/office/drawing/2014/main" id="{98DD98F8-99AD-7AB0-D2E2-40A172A9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88" y="1384397"/>
            <a:ext cx="1444987" cy="38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049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2214</TotalTime>
  <Words>1900</Words>
  <Application>Microsoft Office PowerPoint</Application>
  <PresentationFormat>Widescreen</PresentationFormat>
  <Paragraphs>374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Amasis MT Pro Medium</vt:lpstr>
      <vt:lpstr>Aptos</vt:lpstr>
      <vt:lpstr>Arial</vt:lpstr>
      <vt:lpstr>Century Gothic</vt:lpstr>
      <vt:lpstr>Consolas</vt:lpstr>
      <vt:lpstr>Wingdings 3</vt:lpstr>
      <vt:lpstr>Ion</vt:lpstr>
      <vt:lpstr>News Media Bias </vt:lpstr>
      <vt:lpstr>Outline</vt:lpstr>
      <vt:lpstr>Common Issues</vt:lpstr>
      <vt:lpstr>Common Issues</vt:lpstr>
      <vt:lpstr>Common Issues</vt:lpstr>
      <vt:lpstr>Resources </vt:lpstr>
      <vt:lpstr>Resources </vt:lpstr>
      <vt:lpstr>Scraping </vt:lpstr>
      <vt:lpstr>Scraping </vt:lpstr>
      <vt:lpstr>PowerPoint Presentation</vt:lpstr>
      <vt:lpstr>News Media Bias </vt:lpstr>
      <vt:lpstr>PowerPoint Presentation</vt:lpstr>
      <vt:lpstr>Comparing Articles </vt:lpstr>
      <vt:lpstr>Comparing Debt</vt:lpstr>
      <vt:lpstr>Comparing Debt</vt:lpstr>
      <vt:lpstr>Comparing Debt</vt:lpstr>
      <vt:lpstr>Comparing Debt</vt:lpstr>
      <vt:lpstr>Comparing Debt</vt:lpstr>
      <vt:lpstr>Comparing Debt</vt:lpstr>
      <vt:lpstr>Comparing Border</vt:lpstr>
      <vt:lpstr>Comparing Border</vt:lpstr>
      <vt:lpstr>Comparing Border</vt:lpstr>
      <vt:lpstr>Comparing Border</vt:lpstr>
      <vt:lpstr>Comparing Guns</vt:lpstr>
      <vt:lpstr>Comparing Guns</vt:lpstr>
      <vt:lpstr>Comparing Guns</vt:lpstr>
      <vt:lpstr>Comparing Guns</vt:lpstr>
      <vt:lpstr>Liberal </vt:lpstr>
      <vt:lpstr>Conservative</vt:lpstr>
      <vt:lpstr>Conservative</vt:lpstr>
      <vt:lpstr>Word Frequencies</vt:lpstr>
      <vt:lpstr>Word Frequencies</vt:lpstr>
      <vt:lpstr>Findings </vt:lpstr>
      <vt:lpstr>Methodology </vt:lpstr>
      <vt:lpstr>Text Analysis </vt:lpstr>
      <vt:lpstr>Correlation </vt:lpstr>
      <vt:lpstr>Correlation </vt:lpstr>
      <vt:lpstr>Correlation 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News Comparison</vt:lpstr>
      <vt:lpstr>Results </vt:lpstr>
      <vt:lpstr>Findings</vt:lpstr>
      <vt:lpstr>Investigating Moderates News</vt:lpstr>
      <vt:lpstr>Comparing Unigrams</vt:lpstr>
      <vt:lpstr>Comparing Unigrams</vt:lpstr>
      <vt:lpstr>Comparing Unigrams</vt:lpstr>
      <vt:lpstr>Comparing Bigrams</vt:lpstr>
      <vt:lpstr>Comparing Bigrams</vt:lpstr>
      <vt:lpstr>Comparing Trigrams</vt:lpstr>
      <vt:lpstr>Comparing Trigrams</vt:lpstr>
      <vt:lpstr>Word Cloud</vt:lpstr>
      <vt:lpstr>Word Cloud</vt:lpstr>
      <vt:lpstr>Word Frequency</vt:lpstr>
      <vt:lpstr>Word Frequency</vt:lpstr>
      <vt:lpstr>Findings </vt:lpstr>
      <vt:lpstr>TextBlob Polarity </vt:lpstr>
      <vt:lpstr>TextBlob Subjectivity</vt:lpstr>
      <vt:lpstr>Vader Negative Score</vt:lpstr>
      <vt:lpstr>Vader Neutral Score</vt:lpstr>
      <vt:lpstr>Vader Positive Score</vt:lpstr>
      <vt:lpstr>Vader Compound Score</vt:lpstr>
      <vt:lpstr>Flesch Reading Ease Score</vt:lpstr>
      <vt:lpstr>Flesch Reading Ease Score</vt:lpstr>
      <vt:lpstr>Gunning Fog </vt:lpstr>
      <vt:lpstr>Gunning Fog </vt:lpstr>
      <vt:lpstr>Findings </vt:lpstr>
      <vt:lpstr>Implications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Media Bias </dc:title>
  <dc:creator>Brian P</dc:creator>
  <cp:lastModifiedBy>Brian P</cp:lastModifiedBy>
  <cp:revision>188</cp:revision>
  <dcterms:created xsi:type="dcterms:W3CDTF">2024-10-24T05:24:54Z</dcterms:created>
  <dcterms:modified xsi:type="dcterms:W3CDTF">2024-11-27T04:36:09Z</dcterms:modified>
</cp:coreProperties>
</file>